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0"/>
  </p:notesMasterIdLst>
  <p:sldIdLst>
    <p:sldId id="331" r:id="rId2"/>
    <p:sldId id="464" r:id="rId3"/>
    <p:sldId id="337" r:id="rId4"/>
    <p:sldId id="465" r:id="rId5"/>
    <p:sldId id="466" r:id="rId6"/>
    <p:sldId id="467" r:id="rId7"/>
    <p:sldId id="468" r:id="rId8"/>
    <p:sldId id="469" r:id="rId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464"/>
            <p14:sldId id="337"/>
            <p14:sldId id="465"/>
            <p14:sldId id="466"/>
            <p14:sldId id="467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régory Le Laurent" initials="GLL" lastIdx="10" clrIdx="6">
    <p:extLst/>
  </p:cmAuthor>
  <p:cmAuthor id="1" name="Marion DOMINIAK" initials="MD" lastIdx="15" clrIdx="0">
    <p:extLst/>
  </p:cmAuthor>
  <p:cmAuthor id="8" name="Marie-Agnès VIBERT" initials="MV" lastIdx="1" clrIdx="7">
    <p:extLst/>
  </p:cmAuthor>
  <p:cmAuthor id="2" name="FR-Aude PERREAU" initials="AP" lastIdx="1" clrIdx="1">
    <p:extLst/>
  </p:cmAuthor>
  <p:cmAuthor id="9" name="Arnaud DUNAND" initials="AD" lastIdx="4" clrIdx="8">
    <p:extLst/>
  </p:cmAuthor>
  <p:cmAuthor id="3" name="Rémi PROUST" initials="RP" lastIdx="6" clrIdx="2">
    <p:extLst/>
  </p:cmAuthor>
  <p:cmAuthor id="4" name="Marie GARNIER" initials="MG" lastIdx="14" clrIdx="3">
    <p:extLst/>
  </p:cmAuthor>
  <p:cmAuthor id="5" name="Catherine DE MENTHIERE" initials="CDM" lastIdx="2" clrIdx="4">
    <p:extLst/>
  </p:cmAuthor>
  <p:cmAuthor id="6" name="Vincent PIVETEAU" initials="VP" lastIdx="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C8004"/>
    <a:srgbClr val="E78503"/>
    <a:srgbClr val="E7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8" autoAdjust="0"/>
    <p:restoredTop sz="85930" autoAdjust="0"/>
  </p:normalViewPr>
  <p:slideViewPr>
    <p:cSldViewPr showGuides="1">
      <p:cViewPr>
        <p:scale>
          <a:sx n="66" d="100"/>
          <a:sy n="66" d="100"/>
        </p:scale>
        <p:origin x="-2131" y="-63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-8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83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introduction une 40 aine de participants par atelier, impression générale,</a:t>
            </a:r>
            <a:r>
              <a:rPr lang="fr-FR" baseline="0" dirty="0" smtClean="0"/>
              <a:t> </a:t>
            </a:r>
            <a:r>
              <a:rPr lang="fr-FR" dirty="0" smtClean="0"/>
              <a:t>richesse des échanges, esprit constructif et convergence des points de vue sur une majorité des sujets.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84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introduction une 40 aine de participants par atelier, impression générale,</a:t>
            </a:r>
            <a:r>
              <a:rPr lang="fr-FR" baseline="0" dirty="0" smtClean="0"/>
              <a:t> </a:t>
            </a:r>
            <a:r>
              <a:rPr lang="fr-FR" dirty="0" smtClean="0"/>
              <a:t>richesse des échanges, esprit constructif et convergence des points de vue sur une majorité des sujets.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42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introduction une 40 aine de participants par atelier, impression générale,</a:t>
            </a:r>
            <a:r>
              <a:rPr lang="fr-FR" baseline="0" dirty="0" smtClean="0"/>
              <a:t> </a:t>
            </a:r>
            <a:r>
              <a:rPr lang="fr-FR" dirty="0" smtClean="0"/>
              <a:t>richesse des échanges, esprit constructif et convergence des points de vue sur une majorité des sujets.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16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introduction une 40 aine de participants par atelier, impression générale,</a:t>
            </a:r>
            <a:r>
              <a:rPr lang="fr-FR" baseline="0" dirty="0" smtClean="0"/>
              <a:t> </a:t>
            </a:r>
            <a:r>
              <a:rPr lang="fr-FR" dirty="0" smtClean="0"/>
              <a:t>richesse des échanges, esprit constructif et convergence des points de vue sur une majorité des sujets.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79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introduction une 40 aine de participants par atelier, impression générale,</a:t>
            </a:r>
            <a:r>
              <a:rPr lang="fr-FR" baseline="0" dirty="0" smtClean="0"/>
              <a:t> </a:t>
            </a:r>
            <a:r>
              <a:rPr lang="fr-FR" dirty="0" smtClean="0"/>
              <a:t>richesse des échanges, esprit constructif et convergence des points de vue sur une majorité des sujets.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34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introduction une 40 aine de participants par atelier, impression générale,</a:t>
            </a:r>
            <a:r>
              <a:rPr lang="fr-FR" baseline="0" dirty="0" smtClean="0"/>
              <a:t> </a:t>
            </a:r>
            <a:r>
              <a:rPr lang="fr-FR" dirty="0" smtClean="0"/>
              <a:t>richesse des échanges, esprit constructif et convergence des points de vue sur une majorité des sujets.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35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introduction une 40 aine de participants par atelier, impression générale,</a:t>
            </a:r>
            <a:r>
              <a:rPr lang="fr-FR" baseline="0" dirty="0" smtClean="0"/>
              <a:t> </a:t>
            </a:r>
            <a:r>
              <a:rPr lang="fr-FR" dirty="0" smtClean="0"/>
              <a:t>richesse des échanges, esprit constructif et convergence des points de vue sur une majorité des sujets.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52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AC3145B-B29F-234A-B181-14EFB2CD4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80000"/>
            <a:ext cx="3852400" cy="22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9368C84-150F-1246-B242-D98CEA885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2139696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66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16F3783-3E69-6743-AA0C-6E76D64B5F6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08000"/>
            <a:ext cx="832104" cy="49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0" r:id="rId4"/>
    <p:sldLayoutId id="2147483811" r:id="rId5"/>
    <p:sldLayoutId id="214748380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10/05/2023</a:t>
            </a:r>
            <a:endParaRPr lang="fr-FR" cap="all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51520" y="339502"/>
            <a:ext cx="3816424" cy="1944216"/>
            <a:chOff x="251520" y="339502"/>
            <a:chExt cx="3816424" cy="1944216"/>
          </a:xfrm>
        </p:grpSpPr>
        <p:sp>
          <p:nvSpPr>
            <p:cNvPr id="10" name="Rectangle 9"/>
            <p:cNvSpPr/>
            <p:nvPr/>
          </p:nvSpPr>
          <p:spPr>
            <a:xfrm>
              <a:off x="539552" y="339502"/>
              <a:ext cx="3528392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339502"/>
              <a:ext cx="2705478" cy="1467055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094" y="363225"/>
            <a:ext cx="5565489" cy="43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424936" cy="3723918"/>
          </a:xfrm>
        </p:spPr>
        <p:txBody>
          <a:bodyPr/>
          <a:lstStyle/>
          <a:p>
            <a:r>
              <a:rPr lang="fr-FR" sz="2000" u="sng" dirty="0" smtClean="0">
                <a:solidFill>
                  <a:srgbClr val="00B050"/>
                </a:solidFill>
              </a:rPr>
              <a:t>Enjeux</a:t>
            </a:r>
            <a:r>
              <a:rPr lang="fr-FR" sz="2000" u="sng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 Mettre fin à la dégradation et disparition tendancielle des haies (agricoles et non agricoles) et des systèmes agroforestiers</a:t>
            </a:r>
            <a:br>
              <a:rPr lang="fr-FR" sz="2000" b="0" dirty="0" smtClean="0"/>
            </a:br>
            <a:r>
              <a:rPr lang="fr-FR" sz="2000" b="0" dirty="0" smtClean="0"/>
              <a:t>- Mieux valoriser les produits et services issus de l’agroforesterie, en particulier les services écosystémiques (climat, biodiversité…)</a:t>
            </a:r>
            <a:br>
              <a:rPr lang="fr-FR" sz="2000" b="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u="sng" dirty="0" smtClean="0">
                <a:solidFill>
                  <a:srgbClr val="00B050"/>
                </a:solidFill>
              </a:rPr>
              <a:t>Objectifs principaux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Stopper la perte de linéaires et atteindre + 50 000 km nets en 2030</a:t>
            </a:r>
            <a:br>
              <a:rPr lang="fr-FR" sz="2000" b="0" dirty="0" smtClean="0"/>
            </a:br>
            <a:r>
              <a:rPr lang="fr-FR" sz="2000" b="0" dirty="0" smtClean="0"/>
              <a:t>- Garantir une gestion durable et une meilleure valorisation</a:t>
            </a:r>
            <a:br>
              <a:rPr lang="fr-FR" sz="2000" b="0" dirty="0" smtClean="0"/>
            </a:br>
            <a:r>
              <a:rPr lang="fr-FR" sz="2000" b="0" dirty="0" smtClean="0"/>
              <a:t>- Mieux connaître et harmoniser la règlementation</a:t>
            </a:r>
            <a:br>
              <a:rPr lang="fr-FR" sz="2000" b="0" dirty="0" smtClean="0"/>
            </a:br>
            <a:r>
              <a:rPr lang="fr-FR" sz="2000" b="0" dirty="0" smtClean="0"/>
              <a:t>- Disposer une trajectoire pluriannuelle permettant le déploiement de projets de moyen terme</a:t>
            </a:r>
            <a:endParaRPr lang="fr-FR" sz="2000" u="sng" dirty="0">
              <a:solidFill>
                <a:srgbClr val="00B050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6264000" y="4833604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1547664" y="267494"/>
            <a:ext cx="47163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B050"/>
                </a:solidFill>
              </a:rPr>
              <a:t>PANORAMA GENERAL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9582"/>
            <a:ext cx="4608512" cy="3723918"/>
          </a:xfrm>
        </p:spPr>
        <p:txBody>
          <a:bodyPr/>
          <a:lstStyle/>
          <a:p>
            <a:r>
              <a:rPr lang="fr-FR" sz="2000" u="sng" dirty="0" smtClean="0">
                <a:solidFill>
                  <a:srgbClr val="00B050"/>
                </a:solidFill>
              </a:rPr>
              <a:t>Axe I - Connaissance et planification</a:t>
            </a:r>
            <a:r>
              <a:rPr lang="fr-FR" sz="2000" u="sng" dirty="0" smtClean="0"/>
              <a:t> </a:t>
            </a:r>
            <a:br>
              <a:rPr lang="fr-FR" sz="2000" u="sng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 Recherche : capitaliser et valoriser les travaux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Observatoire : développer une cartographie de référence selon méthode standardisée et dynamique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Définir des trajectoires régionales d’évolution du linéaires de haies et de mobilisation de la ressource</a:t>
            </a:r>
            <a:endParaRPr lang="fr-FR" sz="2000" u="sng" dirty="0">
              <a:solidFill>
                <a:srgbClr val="00B050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1547664" y="267494"/>
            <a:ext cx="47163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B050"/>
                </a:solidFill>
              </a:rPr>
              <a:t>SYNTHESE DES MESURES</a:t>
            </a:r>
            <a:endParaRPr lang="fr-FR" dirty="0">
              <a:solidFill>
                <a:srgbClr val="00B05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292080" y="1399109"/>
            <a:ext cx="3537065" cy="3044849"/>
            <a:chOff x="5576631" y="1219096"/>
            <a:chExt cx="3537065" cy="30448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l="57469" b="1562"/>
            <a:stretch/>
          </p:blipFill>
          <p:spPr>
            <a:xfrm>
              <a:off x="5576631" y="1219096"/>
              <a:ext cx="3537065" cy="304484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580112" y="3935358"/>
              <a:ext cx="6351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© INRAE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1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7600"/>
            <a:ext cx="4896544" cy="3723918"/>
          </a:xfrm>
        </p:spPr>
        <p:txBody>
          <a:bodyPr/>
          <a:lstStyle/>
          <a:p>
            <a:r>
              <a:rPr lang="fr-FR" sz="2000" u="sng" dirty="0" smtClean="0">
                <a:solidFill>
                  <a:srgbClr val="00B050"/>
                </a:solidFill>
              </a:rPr>
              <a:t>Axe II - Richesse écologique et plantation</a:t>
            </a:r>
            <a:br>
              <a:rPr lang="fr-FR" sz="2000" u="sng" dirty="0" smtClean="0">
                <a:solidFill>
                  <a:srgbClr val="00B050"/>
                </a:solidFill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 Trame verte : soutenir et accompagner la plantation des haies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Graines et plants (de qualité et d’origine tracée) : soutenir les pépinières pour répondre à la demande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Évolution et déploiement des labels, garant de gestion durable avec un haut niveau d’ambition écologique</a:t>
            </a:r>
            <a:endParaRPr lang="fr-FR" sz="2000" u="sng" dirty="0">
              <a:solidFill>
                <a:srgbClr val="00B050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1547664" y="267494"/>
            <a:ext cx="47163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B050"/>
                </a:solidFill>
              </a:rPr>
              <a:t>SYNTHESE DES MESURES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258074"/>
            <a:ext cx="3387398" cy="29668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0112" y="3935358"/>
            <a:ext cx="609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© MASA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7600"/>
            <a:ext cx="4896544" cy="3723918"/>
          </a:xfrm>
        </p:spPr>
        <p:txBody>
          <a:bodyPr/>
          <a:lstStyle/>
          <a:p>
            <a:r>
              <a:rPr lang="fr-FR" sz="2000" u="sng" dirty="0" smtClean="0">
                <a:solidFill>
                  <a:srgbClr val="00B050"/>
                </a:solidFill>
              </a:rPr>
              <a:t>Axe III - Valorisation économique</a:t>
            </a:r>
            <a:br>
              <a:rPr lang="fr-FR" sz="2000" u="sng" dirty="0" smtClean="0">
                <a:solidFill>
                  <a:srgbClr val="00B050"/>
                </a:solidFill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 Valoriser la rémunération des aménités biodiversité et carbone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Développer l’usage du bois bocager en soutenant la structuration des filières locales valorisant cette ressource </a:t>
            </a:r>
            <a:br>
              <a:rPr lang="fr-FR" sz="2000" b="0" dirty="0" smtClean="0"/>
            </a:b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>- Développer la demande en bois labellisé, notamment via la commande publique</a:t>
            </a:r>
            <a:br>
              <a:rPr lang="fr-FR" sz="2000" b="0" dirty="0" smtClean="0"/>
            </a:b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endParaRPr lang="fr-FR" sz="2000" b="0" dirty="0" smtClean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6264000" y="4833604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1547664" y="267494"/>
            <a:ext cx="47163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B050"/>
                </a:solidFill>
              </a:rPr>
              <a:t>SYNTHESE DES MESURES</a:t>
            </a:r>
            <a:endParaRPr lang="fr-FR" dirty="0">
              <a:solidFill>
                <a:srgbClr val="00B05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364088" y="1276520"/>
            <a:ext cx="3456384" cy="3023422"/>
            <a:chOff x="5580112" y="1175132"/>
            <a:chExt cx="3456384" cy="302342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0283" y="1175132"/>
              <a:ext cx="3426213" cy="302342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80112" y="3935358"/>
              <a:ext cx="25619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© </a:t>
              </a:r>
              <a:r>
                <a:rPr lang="fr-FR" sz="10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Karolina</a:t>
              </a:r>
              <a:r>
                <a:rPr lang="fr-FR" sz="10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fr-FR" sz="1000" dirty="0" err="1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Samborska</a:t>
              </a:r>
              <a:r>
                <a:rPr lang="fr-FR" sz="1000" dirty="0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, </a:t>
              </a:r>
              <a:r>
                <a:rPr lang="fr-FR" sz="1000" dirty="0" err="1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Afac</a:t>
              </a:r>
              <a:r>
                <a:rPr lang="fr-FR" sz="1000" dirty="0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-Agroforesteries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7600"/>
            <a:ext cx="4896544" cy="3723918"/>
          </a:xfrm>
        </p:spPr>
        <p:txBody>
          <a:bodyPr/>
          <a:lstStyle/>
          <a:p>
            <a:r>
              <a:rPr lang="fr-FR" sz="2000" u="sng" dirty="0" smtClean="0">
                <a:solidFill>
                  <a:srgbClr val="00B050"/>
                </a:solidFill>
              </a:rPr>
              <a:t>Axe IV - Gestion des haies</a:t>
            </a:r>
            <a:br>
              <a:rPr lang="fr-FR" sz="2000" u="sng" dirty="0" smtClean="0">
                <a:solidFill>
                  <a:srgbClr val="00B050"/>
                </a:solidFill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 </a:t>
            </a:r>
            <a:r>
              <a:rPr lang="fr-FR" sz="2000" b="0" dirty="0"/>
              <a:t>Accompagner la montée en puissance </a:t>
            </a:r>
            <a:r>
              <a:rPr lang="fr-FR" sz="2000" b="0" dirty="0" smtClean="0"/>
              <a:t>du </a:t>
            </a:r>
            <a:r>
              <a:rPr lang="fr-FR" sz="2000" b="0" dirty="0"/>
              <a:t>conseil à la gestion durable </a:t>
            </a: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Mieux intégrer l’agroforesterie dans les formations initiales et continues</a:t>
            </a:r>
            <a:br>
              <a:rPr lang="fr-FR" sz="2000" b="0" dirty="0" smtClean="0"/>
            </a:b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>- Appuyer les démarches territoriales et collectives</a:t>
            </a: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endParaRPr lang="fr-FR" sz="2000" b="0" dirty="0" smtClean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1547664" y="267494"/>
            <a:ext cx="47163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B050"/>
                </a:solidFill>
              </a:rPr>
              <a:t>SYNTHESE DES MESURES</a:t>
            </a:r>
            <a:endParaRPr lang="fr-FR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443798" y="1347614"/>
            <a:ext cx="3520690" cy="2809988"/>
            <a:chOff x="5343170" y="1355227"/>
            <a:chExt cx="3520690" cy="280998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26625" y="1355227"/>
              <a:ext cx="3337235" cy="28099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43170" y="3899339"/>
              <a:ext cx="102944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© Marie Garnier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2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7600"/>
            <a:ext cx="5367202" cy="3723918"/>
          </a:xfrm>
        </p:spPr>
        <p:txBody>
          <a:bodyPr/>
          <a:lstStyle/>
          <a:p>
            <a:r>
              <a:rPr lang="fr-FR" sz="2000" u="sng" dirty="0" smtClean="0">
                <a:solidFill>
                  <a:srgbClr val="00B050"/>
                </a:solidFill>
              </a:rPr>
              <a:t>Axe V - Simplification normative</a:t>
            </a:r>
            <a:br>
              <a:rPr lang="fr-FR" sz="2000" u="sng" dirty="0" smtClean="0">
                <a:solidFill>
                  <a:srgbClr val="00B050"/>
                </a:solidFill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 Guiche unique d’information à la réglementation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Harmoniser et clarifier la législation agricole/environnementale/urbanistique</a:t>
            </a: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>- S’assurer d’une application proportionnée et d’un meilleur contrôle des arrachages/destruction non autorisés</a:t>
            </a: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endParaRPr lang="fr-FR" sz="2000" b="0" dirty="0" smtClean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1547664" y="267494"/>
            <a:ext cx="47163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B050"/>
                </a:solidFill>
              </a:rPr>
              <a:t>SYNTHESE DES MESURES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9039" r="5686"/>
          <a:stretch/>
        </p:blipFill>
        <p:spPr>
          <a:xfrm>
            <a:off x="5796136" y="1275606"/>
            <a:ext cx="2985857" cy="28803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62738" y="3897780"/>
            <a:ext cx="609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© MASA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7600"/>
            <a:ext cx="4921868" cy="3723918"/>
          </a:xfrm>
        </p:spPr>
        <p:txBody>
          <a:bodyPr/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0" dirty="0" smtClean="0"/>
              <a:t>-  A court terme (fin 2023) : déclinaison d’un plan d’action et signature du Pacte</a:t>
            </a:r>
            <a:br>
              <a:rPr lang="fr-FR" sz="2000" b="0" dirty="0" smtClean="0"/>
            </a:b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>- Début 2024 : lancement des premières mesures (harmonisation législative, soutiens financier plantation, gestion, structuration filières, observatoire)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b="0" dirty="0" smtClean="0"/>
              <a:t>- Courant 2024 : mise en œuvre ensemble des actions, suivi du pacte (comité de pilotage)</a:t>
            </a: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endParaRPr lang="fr-FR" sz="2000" b="0" dirty="0" smtClean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1547664" y="267494"/>
            <a:ext cx="47163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00B050"/>
                </a:solidFill>
              </a:rPr>
              <a:t>MISE EN OEUVRE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2738" y="3897780"/>
            <a:ext cx="609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© MASA</a:t>
            </a:r>
            <a:endParaRPr lang="fr-FR" sz="1000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580112" y="1131590"/>
            <a:ext cx="3258005" cy="3248478"/>
            <a:chOff x="5418451" y="907448"/>
            <a:chExt cx="3258005" cy="324847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8451" y="907448"/>
              <a:ext cx="3258005" cy="324847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443798" y="3891726"/>
              <a:ext cx="102944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  <a:latin typeface="Source Sans Pro" panose="020B0503030403020204" pitchFamily="34" charset="0"/>
                </a:rPr>
                <a:t>© Marie Garnier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8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21A80C86-B502-454D-9D85-26DC22072A7D}" vid="{F7297A3B-967B-0241-96F6-B5DDD796BC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ppt_MASA_marianne_cle0552e9</Template>
  <TotalTime>4662</TotalTime>
  <Words>303</Words>
  <Application>Microsoft Office PowerPoint</Application>
  <PresentationFormat>Affichage à l'écran (16:9)</PresentationFormat>
  <Paragraphs>45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MINISTÈRIEL</vt:lpstr>
      <vt:lpstr>Présentation PowerPoint</vt:lpstr>
      <vt:lpstr>Enjeux  -  Mettre fin à la dégradation et disparition tendancielle des haies (agricoles et non agricoles) et des systèmes agroforestiers - Mieux valoriser les produits et services issus de l’agroforesterie, en particulier les services écosystémiques (climat, biodiversité…)  Objectifs principaux - Stopper la perte de linéaires et atteindre + 50 000 km nets en 2030 - Garantir une gestion durable et une meilleure valorisation - Mieux connaître et harmoniser la règlementation - Disposer une trajectoire pluriannuelle permettant le déploiement de projets de moyen terme</vt:lpstr>
      <vt:lpstr>Axe I - Connaissance et planification   -  Recherche : capitaliser et valoriser les travaux  - Observatoire : développer une cartographie de référence selon méthode standardisée et dynamique  - Définir des trajectoires régionales d’évolution du linéaires de haies et de mobilisation de la ressource</vt:lpstr>
      <vt:lpstr>Axe II - Richesse écologique et plantation  -  Trame verte : soutenir et accompagner la plantation des haies  - Graines et plants (de qualité et d’origine tracée) : soutenir les pépinières pour répondre à la demande  - Évolution et déploiement des labels, garant de gestion durable avec un haut niveau d’ambition écologique</vt:lpstr>
      <vt:lpstr>Axe III - Valorisation économique  -  Valoriser la rémunération des aménités biodiversité et carbone  - Développer l’usage du bois bocager en soutenant la structuration des filières locales valorisant cette ressource   - Développer la demande en bois labellisé, notamment via la commande publique    </vt:lpstr>
      <vt:lpstr>Axe IV - Gestion des haies  -  Accompagner la montée en puissance du conseil à la gestion durable   - Mieux intégrer l’agroforesterie dans les formations initiales et continues  - Appuyer les démarches territoriales et collectives   </vt:lpstr>
      <vt:lpstr>Axe V - Simplification normative  -  Guiche unique d’information à la réglementation  - Harmoniser et clarifier la législation agricole/environnementale/urbanistique  - S’assurer d’une application proportionnée et d’un meilleur contrôle des arrachages/destruction non autorisés  </vt:lpstr>
      <vt:lpstr> -  A court terme (fin 2023) : déclinaison d’un plan d’action et signature du Pacte  - Début 2024 : lancement des premières mesures (harmonisation législative, soutiens financier plantation, gestion, structuration filières, observatoire)  - Courant 2024 : mise en œuvre ensemble des actions, suivi du pacte (comité de pilotage)  </vt:lpstr>
    </vt:vector>
  </TitlesOfParts>
  <Manager>Client</Manager>
  <Company>Ministère de l'Agriculture et de l'Alimentation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Marie Garnier/BCCB</dc:creator>
  <cp:lastModifiedBy>LEMOINE Léa</cp:lastModifiedBy>
  <cp:revision>219</cp:revision>
  <cp:lastPrinted>2023-06-29T13:14:35Z</cp:lastPrinted>
  <dcterms:created xsi:type="dcterms:W3CDTF">2023-05-03T13:19:33Z</dcterms:created>
  <dcterms:modified xsi:type="dcterms:W3CDTF">2023-11-10T14:45:40Z</dcterms:modified>
</cp:coreProperties>
</file>