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403" r:id="rId2"/>
    <p:sldId id="271" r:id="rId3"/>
    <p:sldId id="292" r:id="rId4"/>
    <p:sldId id="277" r:id="rId5"/>
    <p:sldId id="275" r:id="rId6"/>
    <p:sldId id="313" r:id="rId7"/>
    <p:sldId id="280" r:id="rId8"/>
    <p:sldId id="262" r:id="rId9"/>
    <p:sldId id="816" r:id="rId10"/>
    <p:sldId id="320" r:id="rId11"/>
    <p:sldId id="81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403"/>
            <p14:sldId id="271"/>
            <p14:sldId id="292"/>
            <p14:sldId id="277"/>
            <p14:sldId id="275"/>
            <p14:sldId id="313"/>
            <p14:sldId id="280"/>
            <p14:sldId id="262"/>
            <p14:sldId id="816"/>
            <p14:sldId id="320"/>
            <p14:sldId id="8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phine MEZIERE" initials="DM" lastIdx="31" clrIdx="0"/>
  <p:cmAuthor id="1" name="Yousri Hanachi" initials="YH" lastIdx="7" clrIdx="1"/>
  <p:cmAuthor id="2" name="catherine.chapron" initials="c" lastIdx="6" clrIdx="2"/>
  <p:cmAuthor id="3" name="réunion 04/06/2019" initials="DM" lastIdx="27" clrIdx="3"/>
  <p:cmAuthor id="4" name="Olivier VAN DEN BOSSCHE" initials="OVD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01E"/>
    <a:srgbClr val="FF6600"/>
    <a:srgbClr val="FF3399"/>
    <a:srgbClr val="0099CC"/>
    <a:srgbClr val="F3F7D2"/>
    <a:srgbClr val="FFCC99"/>
    <a:srgbClr val="695F4B"/>
    <a:srgbClr val="339966"/>
    <a:srgbClr val="800000"/>
    <a:srgbClr val="DA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5244" autoAdjust="0"/>
  </p:normalViewPr>
  <p:slideViewPr>
    <p:cSldViewPr>
      <p:cViewPr>
        <p:scale>
          <a:sx n="90" d="100"/>
          <a:sy n="90" d="100"/>
        </p:scale>
        <p:origin x="-725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90" y="-78"/>
      </p:cViewPr>
      <p:guideLst>
        <p:guide orient="horz" pos="3224"/>
        <p:guide orient="horz" pos="3127"/>
        <p:guide pos="223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Cohérence pour l'exploitation</c:v>
                </c:pt>
                <c:pt idx="1">
                  <c:v>Cohérence pour le territoire</c:v>
                </c:pt>
                <c:pt idx="2">
                  <c:v>Propriétés agroécologiques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0.18181818181818182</c:v>
                </c:pt>
                <c:pt idx="1">
                  <c:v>0.18181818181818182</c:v>
                </c:pt>
                <c:pt idx="2">
                  <c:v>0.63636363636363635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C6-48E4-BAFC-44B065F9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59825253872457"/>
          <c:y val="9.9155331653011158E-2"/>
          <c:w val="0.3776586832449142"/>
          <c:h val="0.80168902076476356"/>
        </c:manualLayout>
      </c:layout>
      <c:overlay val="0"/>
      <c:txPr>
        <a:bodyPr/>
        <a:lstStyle/>
        <a:p>
          <a:pPr>
            <a:defRPr>
              <a:latin typeface="Franklin Gothic Medium" panose="020B06030201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B23C7B3-5B01-41AF-BD4F-EFC3B4936CA6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6727775-4587-450A-A8E3-5F007B0A98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66B2F86-1BEB-4B5F-BC51-FB85E7112008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87C987-EC8F-442F-864B-C708DE25FF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8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C987-EC8F-442F-864B-C708DE25FFA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89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40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CPIE: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 Permanents d’Initiatives pour l’Environnement</a:t>
            </a:r>
          </a:p>
          <a:p>
            <a:r>
              <a:rPr lang="fr-FR" dirty="0"/>
              <a:t>OPA: chambres, associations ou syndicats d’agriculteurs, organismes</a:t>
            </a:r>
            <a:r>
              <a:rPr lang="fr-FR" baseline="0" dirty="0"/>
              <a:t> de gestion (syndicat d’AOP par ex)…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0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novembre N-1 à février SIA N+1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6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87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5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DCA36-0CED-4DD4-A32B-3765DA1484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80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50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3" y="88902"/>
            <a:ext cx="9548284" cy="9255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473200" y="1600201"/>
            <a:ext cx="10255251" cy="464661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2743203" y="6569077"/>
            <a:ext cx="13017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11470218" y="6569077"/>
            <a:ext cx="245533" cy="365125"/>
          </a:xfrm>
        </p:spPr>
        <p:txBody>
          <a:bodyPr/>
          <a:lstStyle>
            <a:lvl1pPr>
              <a:defRPr/>
            </a:lvl1pPr>
          </a:lstStyle>
          <a:p>
            <a:fld id="{612D7B5A-DF76-4525-B0C2-3CB71B4555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41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31520" cy="3962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94358-C0B1-4329-8140-09F40D2FD6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2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4"/>
            <a:ext cx="8180916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31520" cy="396240"/>
          </a:xfrm>
        </p:spPr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8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9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7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6273120"/>
            <a:ext cx="731520" cy="32423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777F77"/>
                </a:solidFill>
              </a:defRPr>
            </a:lvl1pPr>
          </a:lstStyle>
          <a:p>
            <a:r>
              <a:rPr lang="fr-FR" dirty="0"/>
              <a:t>(</a:t>
            </a:r>
            <a:fld id="{E9DEFE1C-F80E-4981-BE21-01C003059DD4}" type="slidenum">
              <a:rPr lang="fr-FR" smtClean="0"/>
              <a:pPr/>
              <a:t>‹N°›</a:t>
            </a:fld>
            <a:r>
              <a:rPr lang="fr-FR" dirty="0"/>
              <a:t>)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-23282" y="1052737"/>
            <a:ext cx="10655786" cy="18910"/>
          </a:xfrm>
          <a:prstGeom prst="line">
            <a:avLst/>
          </a:prstGeom>
          <a:ln w="28575">
            <a:solidFill>
              <a:srgbClr val="BCD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0" name="Groupe 15"/>
          <p:cNvGrpSpPr>
            <a:grpSpLocks noChangeAspect="1"/>
          </p:cNvGrpSpPr>
          <p:nvPr userDrawn="1"/>
        </p:nvGrpSpPr>
        <p:grpSpPr>
          <a:xfrm>
            <a:off x="10877035" y="59222"/>
            <a:ext cx="1184482" cy="1270154"/>
            <a:chOff x="7858969" y="94596"/>
            <a:chExt cx="1285031" cy="140381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969" y="94596"/>
              <a:ext cx="1285031" cy="140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041" y="144432"/>
              <a:ext cx="899361" cy="71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rgbClr val="777F77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BCD025"/>
        </a:buClr>
        <a:buFont typeface="Calibri" panose="020F0502020204030204" pitchFamily="34" charset="0"/>
        <a:buChar char="●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9DA79D"/>
        </a:buClr>
        <a:buFont typeface="Calibri" panose="020F0502020204030204" pitchFamily="34" charset="0"/>
        <a:buChar char="●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2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chambres-agriculture.fr/fileadmin/user_upload/National/002_inst-site-chambres/actu/2022/CR_activites_concours_CGA-PAE-2022.pdf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cbEzUGtLVjJtopRajmsrrK3ygTI-tJFOQwmjNA8Hp8fjsmhQ/viewform" TargetMode="External"/><Relationship Id="rId5" Type="http://schemas.openxmlformats.org/officeDocument/2006/relationships/hyperlink" Target="https://www.youtube.com/playlist?list=PLcGxmZf4fylbTC5yTht6sjBaSop1Em3e-" TargetMode="External"/><Relationship Id="rId4" Type="http://schemas.openxmlformats.org/officeDocument/2006/relationships/hyperlink" Target="https://www.youtube.com/watch?v=vuATAF1-b6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groforesterie@concours-general-agricole.fr" TargetMode="External"/><Relationship Id="rId2" Type="http://schemas.openxmlformats.org/officeDocument/2006/relationships/hyperlink" Target="mailto:prairies@concours-general-agricol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cours-general-agricole.f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7385"/>
            <a:ext cx="9264352" cy="5321531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4613" y="3085967"/>
            <a:ext cx="8665465" cy="2215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44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4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4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4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4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3778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1681910" y="5456758"/>
            <a:ext cx="10288309" cy="1013094"/>
            <a:chOff x="1657004" y="5241012"/>
            <a:chExt cx="10187057" cy="1003124"/>
          </a:xfrm>
        </p:grpSpPr>
        <p:pic>
          <p:nvPicPr>
            <p:cNvPr id="14" name="Image 13" descr="qualitropic new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109" y="5510351"/>
              <a:ext cx="2094952" cy="46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26" y="5241012"/>
              <a:ext cx="941128" cy="10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1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105" y="5305109"/>
              <a:ext cx="835819" cy="87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828" y="5412573"/>
              <a:ext cx="1346930" cy="66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 descr="Logo-INRA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04" y="5527018"/>
              <a:ext cx="1642271" cy="43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275" y="5321346"/>
              <a:ext cx="1093602" cy="842456"/>
            </a:xfrm>
            <a:prstGeom prst="rect">
              <a:avLst/>
            </a:prstGeom>
          </p:spPr>
        </p:pic>
      </p:grp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4" name="Groupe 15"/>
          <p:cNvGrpSpPr>
            <a:grpSpLocks noChangeAspect="1"/>
          </p:cNvGrpSpPr>
          <p:nvPr/>
        </p:nvGrpSpPr>
        <p:grpSpPr>
          <a:xfrm>
            <a:off x="9336360" y="606456"/>
            <a:ext cx="2739641" cy="2966560"/>
            <a:chOff x="7858969" y="94596"/>
            <a:chExt cx="1285031" cy="140381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969" y="94596"/>
              <a:ext cx="1285031" cy="140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041" y="144432"/>
              <a:ext cx="899361" cy="71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 19" descr="0JWmq4h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4898" y="5630026"/>
            <a:ext cx="962141" cy="96214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>
          <a:xfrm>
            <a:off x="2850354" y="1662814"/>
            <a:ext cx="5471800" cy="3373183"/>
          </a:xfrm>
          <a:prstGeom prst="rect">
            <a:avLst/>
          </a:prstGeom>
        </p:spPr>
      </p:pic>
      <p:sp>
        <p:nvSpPr>
          <p:cNvPr id="23" name="Titre 3"/>
          <p:cNvSpPr txBox="1">
            <a:spLocks noGrp="1"/>
          </p:cNvSpPr>
          <p:nvPr>
            <p:ph type="ctrTitle"/>
          </p:nvPr>
        </p:nvSpPr>
        <p:spPr>
          <a:xfrm>
            <a:off x="2073774" y="358002"/>
            <a:ext cx="7024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Berlin Sans FB Demi" panose="020E0802020502020306" pitchFamily="34" charset="0"/>
              </a:rPr>
              <a:t>CONCOURS GENERAL AGRICOLE DES PRATIQUES AGRO-ECOLOGIQUES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" y="457200"/>
            <a:ext cx="1440000" cy="1440000"/>
          </a:xfrm>
          <a:prstGeom prst="ellipse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6" y="2051503"/>
            <a:ext cx="1440000" cy="1440000"/>
          </a:xfrm>
          <a:prstGeom prst="ellipse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6" y="3599160"/>
            <a:ext cx="1440000" cy="144000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4" y="5434261"/>
            <a:ext cx="1240085" cy="12572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957110" y="4851331"/>
            <a:ext cx="14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14/11/2023</a:t>
            </a:r>
          </a:p>
        </p:txBody>
      </p:sp>
    </p:spTree>
    <p:extLst>
      <p:ext uri="{BB962C8B-B14F-4D97-AF65-F5344CB8AC3E}">
        <p14:creationId xmlns:p14="http://schemas.microsoft.com/office/powerpoint/2010/main" val="394380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  <a:cs typeface="+mn-cs"/>
              </a:rPr>
              <a:t>Les outils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9576" y="1412776"/>
            <a:ext cx="6682214" cy="4652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2C20C"/>
                </a:solidFill>
                <a:latin typeface="Franklin Gothic Medium" panose="020B0603020102020204" pitchFamily="34" charset="0"/>
              </a:rPr>
              <a:t>Accessible prochainement: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</a:rPr>
              <a:t>Guide à destination des organisateurs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</a:rPr>
              <a:t>Webinaire enregistré + support </a:t>
            </a:r>
            <a:r>
              <a:rPr lang="fr-FR" dirty="0" err="1">
                <a:latin typeface="Franklin Gothic Book" panose="020B0503020102020204" pitchFamily="34" charset="0"/>
              </a:rPr>
              <a:t>pdf</a:t>
            </a:r>
            <a:endParaRPr lang="fr-FR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Franklin Gothic Book" panose="020B0503020102020204" pitchFamily="34" charset="0"/>
            </a:endParaRPr>
          </a:p>
          <a:p>
            <a:r>
              <a:rPr lang="fr-FR" sz="2400" dirty="0">
                <a:solidFill>
                  <a:srgbClr val="C2C20C"/>
                </a:solidFill>
                <a:latin typeface="Franklin Gothic Medium" panose="020B0603020102020204" pitchFamily="34" charset="0"/>
              </a:rPr>
              <a:t>A consulter: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Franklin Gothic Book" panose="020B0503020102020204" pitchFamily="34" charset="0"/>
                <a:hlinkClick r:id="rId3"/>
              </a:rPr>
              <a:t>Rapport d’activité 2022 </a:t>
            </a:r>
            <a:endParaRPr lang="fr-FR" sz="20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Franklin Gothic Book" panose="020B0503020102020204" pitchFamily="34" charset="0"/>
              </a:rPr>
              <a:t>Vidéos 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Franklin Gothic Book" panose="020B0503020102020204" pitchFamily="34" charset="0"/>
                <a:hlinkClick r:id="rId4"/>
              </a:rPr>
              <a:t>Webinaire 2023-2024</a:t>
            </a:r>
            <a:endParaRPr lang="fr-FR" sz="2000" dirty="0">
              <a:latin typeface="Franklin Gothic Book" panose="020B05030201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Franklin Gothic Book" panose="020B0503020102020204" pitchFamily="34" charset="0"/>
                <a:hlinkClick r:id="rId5"/>
              </a:rPr>
              <a:t>Chaîne </a:t>
            </a:r>
            <a:r>
              <a:rPr lang="fr-FR" sz="2000" dirty="0" err="1">
                <a:latin typeface="Franklin Gothic Book" panose="020B0503020102020204" pitchFamily="34" charset="0"/>
                <a:hlinkClick r:id="rId5"/>
              </a:rPr>
              <a:t>Youtube</a:t>
            </a:r>
            <a:r>
              <a:rPr lang="fr-FR" sz="2000" dirty="0">
                <a:latin typeface="Franklin Gothic Book" panose="020B0503020102020204" pitchFamily="34" charset="0"/>
                <a:hlinkClick r:id="rId5"/>
              </a:rPr>
              <a:t> du CGA – pratiques agroécologiques</a:t>
            </a:r>
            <a:endParaRPr lang="fr-FR" sz="2000" dirty="0">
              <a:latin typeface="Franklin Gothic Book" panose="020B05030201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Franklin Gothic Book" panose="020B0503020102020204" pitchFamily="34" charset="0"/>
                <a:hlinkClick r:id="rId6"/>
              </a:rPr>
              <a:t>Newsletter du CGA des pratiques agroécologiques </a:t>
            </a:r>
            <a:endParaRPr lang="fr-FR" sz="2000" dirty="0">
              <a:latin typeface="Franklin Gothic Book" panose="020B0503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988840"/>
            <a:ext cx="1419983" cy="201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80" y="5227265"/>
            <a:ext cx="1975636" cy="10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4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358-C0B1-4329-8140-09F40D2FD6A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5411924" y="116632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rgbClr val="777F77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Contacts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584" y="1678324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Franklin Gothic Book" panose="020B0503020102020204" pitchFamily="34" charset="0"/>
              </a:rPr>
              <a:t>@</a:t>
            </a:r>
            <a:r>
              <a:rPr lang="fr-FR" sz="4400" b="1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fr-FR" sz="2400" b="1" i="1" dirty="0">
                <a:latin typeface="Franklin Gothic Book" panose="020B0503020102020204" pitchFamily="34" charset="0"/>
                <a:hlinkClick r:id="rId2"/>
              </a:rPr>
              <a:t>prairies@concours-general-agricole.fr</a:t>
            </a:r>
            <a:endParaRPr lang="fr-FR" sz="2400" b="1" i="1" dirty="0">
              <a:latin typeface="Franklin Gothic Book" panose="020B0503020102020204" pitchFamily="34" charset="0"/>
            </a:endParaRPr>
          </a:p>
          <a:p>
            <a:pPr algn="ctr"/>
            <a:r>
              <a:rPr lang="fr-FR" sz="2400" b="1" i="1" dirty="0">
                <a:latin typeface="Franklin Gothic Book" panose="020B0503020102020204" pitchFamily="34" charset="0"/>
                <a:hlinkClick r:id="rId3"/>
              </a:rPr>
              <a:t>agroforesterie@concours-general-agricole.fr</a:t>
            </a:r>
            <a:r>
              <a:rPr lang="fr-FR" sz="2400" b="1" i="1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endParaRPr lang="fr-FR" sz="2400" b="1" i="1" dirty="0">
              <a:latin typeface="Avenir Book" panose="02000503020000020003" pitchFamily="2" charset="0"/>
            </a:endParaRPr>
          </a:p>
          <a:p>
            <a:pPr algn="ctr"/>
            <a:endParaRPr lang="fr-FR" sz="2400" b="1" i="1" dirty="0">
              <a:latin typeface="Avenir Book" panose="02000503020000020003" pitchFamily="2" charset="0"/>
            </a:endParaRPr>
          </a:p>
          <a:p>
            <a:pPr algn="ctr"/>
            <a:r>
              <a:rPr lang="fr-FR" sz="2400" b="1" i="1" dirty="0">
                <a:latin typeface="Franklin Gothic Book" panose="020B0503020102020204" pitchFamily="34" charset="0"/>
                <a:hlinkClick r:id="rId4"/>
              </a:rPr>
              <a:t>https://www.concours-general-agricole.fr/</a:t>
            </a:r>
            <a:endParaRPr lang="fr-FR" sz="2400" b="1" i="1" dirty="0">
              <a:latin typeface="Franklin Gothic Book" panose="020B0503020102020204" pitchFamily="34" charset="0"/>
            </a:endParaRPr>
          </a:p>
          <a:p>
            <a:pPr algn="ctr"/>
            <a:endParaRPr lang="fr-FR" sz="2400" i="1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fr-FR" sz="2400" i="1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fr-FR" sz="2400" i="1" dirty="0">
                <a:latin typeface="Franklin Gothic Book" panose="020B0503020102020204" pitchFamily="34" charset="0"/>
              </a:rPr>
              <a:t>La coordination nationale du CGA des pratiques </a:t>
            </a:r>
            <a:r>
              <a:rPr lang="fr-FR" sz="2400" i="1" dirty="0" err="1">
                <a:latin typeface="Franklin Gothic Book" panose="020B0503020102020204" pitchFamily="34" charset="0"/>
              </a:rPr>
              <a:t>agroécologiques</a:t>
            </a:r>
            <a:endParaRPr lang="fr-FR" sz="2400" i="1" dirty="0">
              <a:latin typeface="Franklin Gothic Book" panose="020B0503020102020204" pitchFamily="34" charset="0"/>
            </a:endParaRPr>
          </a:p>
          <a:p>
            <a:pPr algn="ctr"/>
            <a:r>
              <a:rPr lang="fr-FR" sz="2400" b="1" i="1" dirty="0">
                <a:latin typeface="Franklin Gothic Book" panose="020B0503020102020204" pitchFamily="34" charset="0"/>
              </a:rPr>
              <a:t>Chambres d’agriculture France </a:t>
            </a:r>
            <a:r>
              <a:rPr lang="fr-FR" sz="2400" i="1" dirty="0">
                <a:latin typeface="Franklin Gothic Book" panose="020B0503020102020204" pitchFamily="34" charset="0"/>
              </a:rPr>
              <a:t>et </a:t>
            </a:r>
            <a:r>
              <a:rPr lang="fr-FR" sz="2400" b="1" i="1" dirty="0" err="1">
                <a:latin typeface="Franklin Gothic Book" panose="020B0503020102020204" pitchFamily="34" charset="0"/>
              </a:rPr>
              <a:t>Afac</a:t>
            </a:r>
            <a:r>
              <a:rPr lang="fr-FR" sz="2400" b="1" i="1" dirty="0">
                <a:latin typeface="Franklin Gothic Book" panose="020B0503020102020204" pitchFamily="34" charset="0"/>
              </a:rPr>
              <a:t>-Agroforesteries</a:t>
            </a:r>
          </a:p>
        </p:txBody>
      </p:sp>
    </p:spTree>
    <p:extLst>
      <p:ext uri="{BB962C8B-B14F-4D97-AF65-F5344CB8AC3E}">
        <p14:creationId xmlns:p14="http://schemas.microsoft.com/office/powerpoint/2010/main" val="33490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766" y="173644"/>
            <a:ext cx="8892480" cy="864096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Présentation du concours des pratiques agroécologiques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49752" y="908720"/>
            <a:ext cx="2970330" cy="461665"/>
          </a:xfrm>
          <a:prstGeom prst="rect">
            <a:avLst/>
          </a:prstGeom>
          <a:solidFill>
            <a:srgbClr val="A4B3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Qu’est-ce que c’est ? </a:t>
            </a:r>
            <a:endParaRPr lang="fr-FR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24" y="1214581"/>
            <a:ext cx="2352284" cy="240913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17010" y="2037919"/>
            <a:ext cx="340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ranklin Gothic Book" panose="020B0503020102020204" pitchFamily="34" charset="0"/>
              </a:rPr>
              <a:t>Un concours qui fait partie du </a:t>
            </a:r>
            <a:r>
              <a:rPr lang="fr-FR" b="1" dirty="0">
                <a:latin typeface="Franklin Gothic Book" panose="020B0503020102020204" pitchFamily="34" charset="0"/>
              </a:rPr>
              <a:t>CONCOURS GÉNÉRAL AGRICOLE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535090" y="2393636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>
                        <a14:foregroundMark x1="22745" y1="26842" x2="22745" y2="26842"/>
                        <a14:foregroundMark x1="12941" y1="41053" x2="12941" y2="41053"/>
                        <a14:foregroundMark x1="28235" y1="45789" x2="28235" y2="45789"/>
                        <a14:foregroundMark x1="48235" y1="47368" x2="48235" y2="47368"/>
                        <a14:foregroundMark x1="59608" y1="47895" x2="59608" y2="47895"/>
                        <a14:foregroundMark x1="70980" y1="43684" x2="70980" y2="43684"/>
                        <a14:foregroundMark x1="95294" y1="47895" x2="95294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15" y="1723509"/>
            <a:ext cx="782390" cy="5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24" y="2419147"/>
            <a:ext cx="910590" cy="51054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82534" y="3861048"/>
            <a:ext cx="376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Franklin Gothic Book" panose="020B0503020102020204" pitchFamily="34" charset="0"/>
              </a:rPr>
              <a:t>Coordonné au niveau </a:t>
            </a:r>
            <a:r>
              <a:rPr lang="fr-FR" b="1" dirty="0">
                <a:latin typeface="Franklin Gothic Book" panose="020B0503020102020204" pitchFamily="34" charset="0"/>
              </a:rPr>
              <a:t>national</a:t>
            </a:r>
            <a:r>
              <a:rPr lang="fr-FR" dirty="0">
                <a:latin typeface="Franklin Gothic Book" panose="020B0503020102020204" pitchFamily="34" charset="0"/>
              </a:rPr>
              <a:t> par</a:t>
            </a:r>
            <a:endParaRPr lang="fr-FR" b="1" dirty="0">
              <a:latin typeface="Franklin Gothic Book" panose="020B0503020102020204" pitchFamily="34" charset="0"/>
            </a:endParaRPr>
          </a:p>
        </p:txBody>
      </p:sp>
      <p:pic>
        <p:nvPicPr>
          <p:cNvPr id="16" name="Google Shape;55;p1"/>
          <p:cNvPicPr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0923" y="4931876"/>
            <a:ext cx="1562602" cy="104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2996124" y="61960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Franklin Gothic Book" panose="020B0503020102020204" pitchFamily="34" charset="0"/>
              </a:rPr>
              <a:t>Chambres d’agriculture France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76120" y="6182640"/>
            <a:ext cx="211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Franklin Gothic Book" panose="020B0503020102020204" pitchFamily="34" charset="0"/>
              </a:rPr>
              <a:t>Afac-Agroforesteries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15" y="4931875"/>
            <a:ext cx="1216553" cy="1233428"/>
          </a:xfrm>
          <a:prstGeom prst="rect">
            <a:avLst/>
          </a:prstGeom>
        </p:spPr>
      </p:pic>
      <p:sp>
        <p:nvSpPr>
          <p:cNvPr id="21" name="Rectangle avec flèche vers le haut 20"/>
          <p:cNvSpPr/>
          <p:nvPr/>
        </p:nvSpPr>
        <p:spPr>
          <a:xfrm rot="10800000">
            <a:off x="4812049" y="4293096"/>
            <a:ext cx="3240360" cy="803120"/>
          </a:xfrm>
          <a:prstGeom prst="upArrowCallout">
            <a:avLst>
              <a:gd name="adj1" fmla="val 13239"/>
              <a:gd name="adj2" fmla="val 25000"/>
              <a:gd name="adj3" fmla="val 25000"/>
              <a:gd name="adj4" fmla="val 14669"/>
            </a:avLst>
          </a:prstGeom>
          <a:solidFill>
            <a:srgbClr val="A4B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5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7652" y="256490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Franklin Gothic Book" panose="020B0503020102020204" pitchFamily="34" charset="0"/>
              </a:rPr>
              <a:t>2 catégories selon </a:t>
            </a:r>
            <a:r>
              <a:rPr lang="fr-FR" b="1" dirty="0">
                <a:latin typeface="Franklin Gothic Book" panose="020B0503020102020204" pitchFamily="34" charset="0"/>
              </a:rPr>
              <a:t>l’âge</a:t>
            </a:r>
            <a:r>
              <a:rPr lang="fr-FR" dirty="0">
                <a:latin typeface="Franklin Gothic Book" panose="020B0503020102020204" pitchFamily="34" charset="0"/>
              </a:rPr>
              <a:t> du système: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Franklin Gothic Book" panose="020B0503020102020204" pitchFamily="34" charset="0"/>
              </a:rPr>
              <a:t>IMPLANTATION</a:t>
            </a:r>
            <a:r>
              <a:rPr lang="fr-FR" dirty="0">
                <a:latin typeface="Franklin Gothic Book" panose="020B0503020102020204" pitchFamily="34" charset="0"/>
              </a:rPr>
              <a:t> : système agroforestier âgé de 4 ans minimum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On évalue: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	- la conception du système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	- son implantation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	- les pratiques de gestion</a:t>
            </a:r>
          </a:p>
          <a:p>
            <a:endParaRPr lang="fr-FR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Franklin Gothic Book" panose="020B0503020102020204" pitchFamily="34" charset="0"/>
              </a:rPr>
              <a:t>GESTION</a:t>
            </a:r>
            <a:r>
              <a:rPr lang="fr-FR" dirty="0">
                <a:latin typeface="Franklin Gothic Book" panose="020B0503020102020204" pitchFamily="34" charset="0"/>
              </a:rPr>
              <a:t>: système agroforestier âgé de 10 ans minimum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On évalue: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	- les pratiques de gestion du système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	- les pratiques de renouvellement</a:t>
            </a:r>
          </a:p>
          <a:p>
            <a:endParaRPr lang="fr-FR" dirty="0">
              <a:latin typeface="Franklin Gothic Book" panose="020B0503020102020204" pitchFamily="34" charset="0"/>
            </a:endParaRPr>
          </a:p>
          <a:p>
            <a:pPr algn="ctr"/>
            <a:r>
              <a:rPr lang="fr-FR" dirty="0">
                <a:latin typeface="Franklin Gothic Medium" panose="020B0603020102020204" pitchFamily="34" charset="0"/>
              </a:rPr>
              <a:t>Dans les 2 cas : évaluation de la cohérence de la parcelle avec le reste de l’exploitation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6250" y1="19195" x2="16250" y2="19195"/>
                        <a14:backgroundMark x1="27667" y1="20994" x2="27667" y2="20994"/>
                        <a14:backgroundMark x1="60667" y1="22108" x2="60667" y2="22108"/>
                        <a14:backgroundMark x1="72583" y1="20308" x2="72583" y2="20308"/>
                        <a14:backgroundMark x1="79000" y1="27592" x2="79000" y2="2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653136"/>
            <a:ext cx="1391458" cy="135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292" y1="77211" x2="50292" y2="77211"/>
                        <a14:foregroundMark x1="40351" y1="47959" x2="40351" y2="47959"/>
                        <a14:foregroundMark x1="50292" y1="31973" x2="50292" y2="31973"/>
                        <a14:backgroundMark x1="45029" y1="22109" x2="45029" y2="22109"/>
                        <a14:backgroundMark x1="25146" y1="23129" x2="25146" y2="23129"/>
                        <a14:backgroundMark x1="33333" y1="18027" x2="33333" y2="18027"/>
                        <a14:backgroundMark x1="40936" y1="37755" x2="40936" y2="37755"/>
                        <a14:backgroundMark x1="45614" y1="54422" x2="45614" y2="54422"/>
                        <a14:backgroundMark x1="57895" y1="51701" x2="57895" y2="51701"/>
                        <a14:backgroundMark x1="52047" y1="37755" x2="52047" y2="37755"/>
                        <a14:backgroundMark x1="61988" y1="32993" x2="61988" y2="32993"/>
                        <a14:backgroundMark x1="71930" y1="31293" x2="71930" y2="31293"/>
                        <a14:backgroundMark x1="67251" y1="55442" x2="67251" y2="55442"/>
                        <a14:backgroundMark x1="73099" y1="45238" x2="73099" y2="45238"/>
                        <a14:backgroundMark x1="32164" y1="45238" x2="32164" y2="45238"/>
                        <a14:backgroundMark x1="35673" y1="50340" x2="35673" y2="50340"/>
                        <a14:backgroundMark x1="21637" y1="52041" x2="21637" y2="52041"/>
                        <a14:backgroundMark x1="26316" y1="65306" x2="26316" y2="65306"/>
                        <a14:backgroundMark x1="33918" y1="76531" x2="33918" y2="76531"/>
                        <a14:backgroundMark x1="16959" y1="55782" x2="16959" y2="55782"/>
                        <a14:backgroundMark x1="25146" y1="34354" x2="25146" y2="34354"/>
                        <a14:backgroundMark x1="28070" y1="39456" x2="28070" y2="39456"/>
                        <a14:backgroundMark x1="26316" y1="43537" x2="26316" y2="43537"/>
                        <a14:backgroundMark x1="32749" y1="30272" x2="32749" y2="30272"/>
                        <a14:backgroundMark x1="53216" y1="43878" x2="53216" y2="43878"/>
                        <a14:backgroundMark x1="63743" y1="38435" x2="63743" y2="38435"/>
                        <a14:backgroundMark x1="50877" y1="19048" x2="50877" y2="19048"/>
                        <a14:backgroundMark x1="45029" y1="13265" x2="45029" y2="13265"/>
                        <a14:backgroundMark x1="27485" y1="14626" x2="27485" y2="1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17" y="4221089"/>
            <a:ext cx="940034" cy="1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83769" y="1484784"/>
            <a:ext cx="5499391" cy="738664"/>
          </a:xfrm>
          <a:prstGeom prst="rect">
            <a:avLst/>
          </a:prstGeom>
          <a:noFill/>
          <a:ln w="28575">
            <a:solidFill>
              <a:srgbClr val="C2C20C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2C20C"/>
                </a:solidFill>
                <a:latin typeface="Franklin Gothic Medium" panose="020B0603020102020204" pitchFamily="34" charset="0"/>
              </a:rPr>
              <a:t>Agroforesteries </a:t>
            </a:r>
            <a:endParaRPr lang="fr-FR" b="1" dirty="0">
              <a:solidFill>
                <a:srgbClr val="C2C20C"/>
              </a:solidFill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Book" panose="020B0503020102020204" pitchFamily="34" charset="0"/>
              </a:rPr>
              <a:t>= Tout système associant arbres et production agricole</a:t>
            </a:r>
            <a:endParaRPr lang="fr-FR" spc="-1" dirty="0">
              <a:latin typeface="Franklin Gothic Book" panose="020B05030201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1703766" y="173644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Présentation du concours des pratiques </a:t>
            </a:r>
            <a:r>
              <a:rPr lang="fr-FR" sz="2800" b="1" u="sng" dirty="0" err="1">
                <a:latin typeface="Franklin Gothic Medium" panose="020B0603020102020204" pitchFamily="34" charset="0"/>
                <a:ea typeface="+mn-ea"/>
                <a:cs typeface="+mn-cs"/>
              </a:rPr>
              <a:t>agroécologiques</a:t>
            </a:r>
            <a:endParaRPr lang="fr-FR" sz="2800" b="1" u="sng" dirty="0"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49752" y="908720"/>
            <a:ext cx="2970330" cy="461665"/>
          </a:xfrm>
          <a:prstGeom prst="rect">
            <a:avLst/>
          </a:prstGeom>
          <a:solidFill>
            <a:srgbClr val="A4B3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Qu’est-ce que c’est ?  </a:t>
            </a:r>
            <a:endParaRPr lang="fr-FR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C83E463-8A9C-817A-A481-7F3161A4A8E9}"/>
              </a:ext>
            </a:extLst>
          </p:cNvPr>
          <p:cNvSpPr txBox="1"/>
          <p:nvPr/>
        </p:nvSpPr>
        <p:spPr>
          <a:xfrm>
            <a:off x="1915129" y="1298378"/>
            <a:ext cx="8075240" cy="281614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	</a:t>
            </a:r>
            <a:r>
              <a:rPr lang="fr-FR" sz="2400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Un </a:t>
            </a:r>
            <a:r>
              <a:rPr lang="fr-FR" sz="2400" b="1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territoire</a:t>
            </a:r>
          </a:p>
          <a:p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UNE OU PLUSIEURS STRUCTURES :</a:t>
            </a:r>
          </a:p>
          <a:p>
            <a:r>
              <a:rPr lang="fr-FR" dirty="0">
                <a:solidFill>
                  <a:prstClr val="black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Organisations professionnelles agricoles, collectivités et structures assimilées, territoires de projets (Parcs, CPIE, PETR…), associations et autres structures de protection (CEN…), gestion et éducation à l’environnement, etc.</a:t>
            </a:r>
          </a:p>
          <a:p>
            <a:r>
              <a:rPr lang="fr-FR" i="1" u="sng" dirty="0" err="1">
                <a:solidFill>
                  <a:prstClr val="black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Rq</a:t>
            </a:r>
            <a:r>
              <a:rPr lang="fr-FR" i="1" dirty="0">
                <a:solidFill>
                  <a:prstClr val="black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: il est essentiel que le concours soit organisé avec la profession agricole!</a:t>
            </a:r>
          </a:p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SUR UNE ZONE DEFINIE:</a:t>
            </a:r>
          </a:p>
          <a:p>
            <a:r>
              <a:rPr lang="fr-FR" dirty="0">
                <a:solidFill>
                  <a:srgbClr val="000000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Tout ou partie du territoire sur lequel œuvre(nt) l’acteur ou les acteurs de territoire (si candidature collective) = liste de communes</a:t>
            </a:r>
            <a:endParaRPr lang="fr-FR" dirty="0">
              <a:solidFill>
                <a:prstClr val="black"/>
              </a:solidFill>
              <a:latin typeface="Franklin Gothic Book" panose="020B050302010202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417" y1="42105" x2="51417" y2="42105"/>
                        <a14:foregroundMark x1="50202" y1="28340" x2="50202" y2="28340"/>
                        <a14:foregroundMark x1="14980" y1="49393" x2="14980" y2="49393"/>
                        <a14:foregroundMark x1="49798" y1="65587" x2="49798" y2="65587"/>
                        <a14:foregroundMark x1="37652" y1="46154" x2="37652" y2="46154"/>
                        <a14:foregroundMark x1="63968" y1="48178" x2="63968" y2="48178"/>
                        <a14:foregroundMark x1="85020" y1="47773" x2="85020" y2="47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00" y="2819400"/>
            <a:ext cx="773336" cy="7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222" y1="49333" x2="36222" y2="49333"/>
                        <a14:foregroundMark x1="28889" y1="38333" x2="28889" y2="38333"/>
                        <a14:foregroundMark x1="31333" y1="26000" x2="31333" y2="26000"/>
                        <a14:foregroundMark x1="40333" y1="26000" x2="41222" y2="26500"/>
                        <a14:foregroundMark x1="51889" y1="25667" x2="51889" y2="25667"/>
                        <a14:foregroundMark x1="61667" y1="25667" x2="61667" y2="25667"/>
                        <a14:foregroundMark x1="72556" y1="25667" x2="72556" y2="25667"/>
                        <a14:foregroundMark x1="64111" y1="44000" x2="64111" y2="44000"/>
                        <a14:foregroundMark x1="72111" y1="44500" x2="7211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50" y="1298377"/>
            <a:ext cx="1217489" cy="81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317" y1="50500" x2="53317" y2="50500"/>
                        <a14:foregroundMark x1="48403" y1="17500" x2="48403" y2="17500"/>
                        <a14:backgroundMark x1="26044" y1="65000" x2="26044" y2="65000"/>
                        <a14:backgroundMark x1="50614" y1="50500" x2="50614" y2="50500"/>
                        <a14:backgroundMark x1="48157" y1="47000" x2="48157" y2="47000"/>
                        <a14:backgroundMark x1="55283" y1="50000" x2="5528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7" t="4156" r="36866" b="73880"/>
          <a:stretch/>
        </p:blipFill>
        <p:spPr bwMode="auto">
          <a:xfrm rot="13828029">
            <a:off x="1967589" y="1075300"/>
            <a:ext cx="951129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3317" y1="50500" x2="53317" y2="50500"/>
                        <a14:foregroundMark x1="48403" y1="17500" x2="48403" y2="17500"/>
                        <a14:backgroundMark x1="26044" y1="65000" x2="26044" y2="65000"/>
                        <a14:backgroundMark x1="50614" y1="50500" x2="50614" y2="50500"/>
                        <a14:backgroundMark x1="48157" y1="47000" x2="48157" y2="47000"/>
                        <a14:backgroundMark x1="55283" y1="50000" x2="5528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7" t="4156" r="36866" b="73880"/>
          <a:stretch/>
        </p:blipFill>
        <p:spPr bwMode="auto">
          <a:xfrm rot="13828029">
            <a:off x="2067896" y="3996069"/>
            <a:ext cx="951129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936870" y="4281746"/>
            <a:ext cx="52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Des </a:t>
            </a:r>
            <a:r>
              <a:rPr lang="fr-FR" sz="2400" b="1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agriculteurs </a:t>
            </a:r>
            <a:r>
              <a:rPr lang="fr-FR" sz="2000" dirty="0">
                <a:latin typeface="Franklin Gothic Book" panose="020B0503020102020204" pitchFamily="34" charset="0"/>
                <a:ea typeface="Malgun Gothic" panose="020B0503020000020004" pitchFamily="34" charset="-127"/>
                <a:cs typeface="Source Sans Pro"/>
              </a:rPr>
              <a:t>(au moins 4 par territoire!)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180" b="95131" l="9013" r="38113">
                        <a14:foregroundMark x1="19250" y1="59426" x2="19250" y2="59426"/>
                        <a14:foregroundMark x1="33500" y1="93883" x2="33500" y2="93883"/>
                        <a14:foregroundMark x1="26375" y1="93883" x2="26375" y2="93883"/>
                        <a14:foregroundMark x1="11375" y1="93258" x2="11375" y2="9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5" t="51311" r="58250"/>
          <a:stretch/>
        </p:blipFill>
        <p:spPr bwMode="auto">
          <a:xfrm>
            <a:off x="8472264" y="4281745"/>
            <a:ext cx="820220" cy="10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920115" y="4751576"/>
            <a:ext cx="56988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UNE EXPLOITATION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Siège sur le territoire français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Prairies et parcours : activité d’élevage effective &gt; 5 UGB</a:t>
            </a:r>
          </a:p>
          <a:p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UNE PARCELLE CANDIDATE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Située dans un territoire organisateur</a:t>
            </a:r>
          </a:p>
          <a:p>
            <a:r>
              <a:rPr lang="fr-FR" dirty="0">
                <a:latin typeface="Franklin Gothic Book" panose="020B0503020102020204" pitchFamily="34" charset="0"/>
              </a:rPr>
              <a:t>&gt; 1ha (parcelle ou ensemble de parcelles)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1703766" y="173644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Présentation du concours des pratiques </a:t>
            </a:r>
            <a:r>
              <a:rPr lang="fr-FR" sz="2800" b="1" u="sng" dirty="0" err="1">
                <a:latin typeface="Franklin Gothic Medium" panose="020B0603020102020204" pitchFamily="34" charset="0"/>
                <a:ea typeface="+mn-ea"/>
                <a:cs typeface="+mn-cs"/>
              </a:rPr>
              <a:t>agroécologiques</a:t>
            </a:r>
            <a:endParaRPr lang="fr-FR" sz="2800" b="1" u="sng" dirty="0"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75920" y="908721"/>
            <a:ext cx="1656184" cy="461665"/>
          </a:xfrm>
          <a:prstGeom prst="rect">
            <a:avLst/>
          </a:prstGeom>
          <a:solidFill>
            <a:srgbClr val="A4B31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Pour qui ? </a:t>
            </a:r>
          </a:p>
        </p:txBody>
      </p:sp>
    </p:spTree>
    <p:extLst>
      <p:ext uri="{BB962C8B-B14F-4D97-AF65-F5344CB8AC3E}">
        <p14:creationId xmlns:p14="http://schemas.microsoft.com/office/powerpoint/2010/main" val="6169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9EB5899-C2CF-B071-08EF-8B2042C4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endParaRPr lang="fr-FR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C83E463-8A9C-817A-A481-7F3161A4A8E9}"/>
              </a:ext>
            </a:extLst>
          </p:cNvPr>
          <p:cNvSpPr txBox="1"/>
          <p:nvPr/>
        </p:nvSpPr>
        <p:spPr>
          <a:xfrm>
            <a:off x="1483114" y="1599545"/>
            <a:ext cx="7169114" cy="4308860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Phase locale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Ouverture inscriptions territoires 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novembre 2023 – fin </a:t>
            </a:r>
            <a:r>
              <a:rPr lang="fr-FR" i="1" dirty="0" smtClean="0">
                <a:latin typeface="Franklin Gothic Book" panose="020B0503020102020204" pitchFamily="34" charset="0"/>
                <a:ea typeface="Malgun Gothic" panose="020B0503020000020004" pitchFamily="34" charset="-127"/>
              </a:rPr>
              <a:t>février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2024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Inscription des agriculteurs : mars 2024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Constitution des jurys locaux, organisation des journées terrain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endParaRPr lang="fr-FR" dirty="0">
              <a:latin typeface="Franklin Gothic Book" panose="020B0503020102020204" pitchFamily="34" charset="0"/>
              <a:ea typeface="Malgun Gothic" panose="020B0503020000020004" pitchFamily="34" charset="-127"/>
            </a:endParaRP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b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Visite des parcelles </a:t>
            </a: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printemps-été 2024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Communication locale des résultats: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automne 2023 – hiver 2024</a:t>
            </a:r>
          </a:p>
          <a:p>
            <a:endParaRPr lang="fr-FR" dirty="0" smtClean="0">
              <a:latin typeface="Franklin Gothic Book" panose="020B0503020102020204" pitchFamily="34" charset="0"/>
              <a:ea typeface="Malgun Gothic" panose="020B0503020000020004" pitchFamily="34" charset="-127"/>
            </a:endParaRPr>
          </a:p>
          <a:p>
            <a:endParaRPr lang="fr-FR" dirty="0">
              <a:latin typeface="Franklin Gothic Book" panose="020B0503020102020204" pitchFamily="34" charset="0"/>
              <a:ea typeface="Malgun Gothic" panose="020B0503020000020004" pitchFamily="34" charset="-127"/>
            </a:endParaRPr>
          </a:p>
          <a:p>
            <a:r>
              <a:rPr lang="fr-FR" sz="2000" b="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Phase nationale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Transmission du palmarès local au national: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octobre 2024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Jurys nationaux sur dossier: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février 2025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r>
              <a:rPr lang="fr-FR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Remise des prix nationale au SIA: </a:t>
            </a:r>
            <a:r>
              <a:rPr lang="fr-FR" i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février-mars 2025</a:t>
            </a:r>
          </a:p>
          <a:p>
            <a:pPr marL="285711" indent="-285711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4"/>
              </a:solidFill>
              <a:latin typeface="Avenir Book" panose="02000503020000020003" pitchFamily="2" charset="0"/>
              <a:ea typeface="Malgun Gothic" panose="020B0503020000020004" pitchFamily="34" charset="-127"/>
            </a:endParaRPr>
          </a:p>
          <a:p>
            <a:pPr marL="1200111" lvl="2" indent="-285711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accent4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00256" y="2344234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Printemps - été 2024</a:t>
            </a:r>
          </a:p>
        </p:txBody>
      </p:sp>
      <p:sp>
        <p:nvSpPr>
          <p:cNvPr id="12" name="Parenthèse fermante 11"/>
          <p:cNvSpPr/>
          <p:nvPr/>
        </p:nvSpPr>
        <p:spPr>
          <a:xfrm>
            <a:off x="8112224" y="2276872"/>
            <a:ext cx="144016" cy="50405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67671" y="5647115"/>
            <a:ext cx="1539909" cy="369332"/>
          </a:xfrm>
          <a:prstGeom prst="rect">
            <a:avLst/>
          </a:prstGeom>
          <a:noFill/>
          <a:ln w="28575">
            <a:solidFill>
              <a:srgbClr val="C2C20C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Franklin Gothic Book" panose="020B0503020102020204" pitchFamily="34" charset="0"/>
                <a:ea typeface="Malgun Gothic" panose="020B0503020000020004" pitchFamily="34" charset="-127"/>
              </a:rPr>
              <a:t>Total: 16 mois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1649760" y="-3836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Présentation du concours des pratiques </a:t>
            </a:r>
            <a:r>
              <a:rPr lang="fr-FR" sz="2800" b="1" u="sng" dirty="0" err="1">
                <a:latin typeface="Franklin Gothic Medium" panose="020B0603020102020204" pitchFamily="34" charset="0"/>
                <a:ea typeface="+mn-ea"/>
                <a:cs typeface="+mn-cs"/>
              </a:rPr>
              <a:t>agroécologiques</a:t>
            </a:r>
            <a:endParaRPr lang="fr-FR" sz="2800" b="1" u="sng" dirty="0"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82084" y="758704"/>
            <a:ext cx="1656184" cy="461665"/>
          </a:xfrm>
          <a:prstGeom prst="rect">
            <a:avLst/>
          </a:prstGeom>
          <a:solidFill>
            <a:srgbClr val="A4B31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Calendrier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51784" y="608584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Novembre N-1 à février N+1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922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C83E463-8A9C-817A-A481-7F3161A4A8E9}"/>
              </a:ext>
            </a:extLst>
          </p:cNvPr>
          <p:cNvSpPr txBox="1"/>
          <p:nvPr/>
        </p:nvSpPr>
        <p:spPr>
          <a:xfrm>
            <a:off x="415300" y="1432640"/>
            <a:ext cx="6912768" cy="1938980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fr-FR" sz="24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Organiser les visites</a:t>
            </a:r>
            <a:endParaRPr lang="fr-FR" b="1" dirty="0">
              <a:solidFill>
                <a:srgbClr val="C2C20C"/>
              </a:solidFill>
              <a:latin typeface="Franklin Gothic Medium" panose="020B0603020102020204" pitchFamily="34" charset="0"/>
              <a:ea typeface="Malgun Gothic" panose="020B0503020000020004" pitchFamily="34" charset="-127"/>
            </a:endParaRPr>
          </a:p>
          <a:p>
            <a:r>
              <a:rPr lang="fr-FR" dirty="0">
                <a:latin typeface="Franklin Gothic Book" panose="020B0503020102020204" pitchFamily="34" charset="0"/>
              </a:rPr>
              <a:t>1 à 2 journées d’évaluation des parcelles par territoire sur le terrain à l’aide d’une </a:t>
            </a:r>
            <a:r>
              <a:rPr lang="fr-FR" b="1" dirty="0">
                <a:latin typeface="Franklin Gothic Book" panose="020B0503020102020204" pitchFamily="34" charset="0"/>
              </a:rPr>
              <a:t>grille de notation nationale</a:t>
            </a:r>
          </a:p>
          <a:p>
            <a:endParaRPr lang="fr-FR" b="1" dirty="0">
              <a:latin typeface="Franklin Gothic Book" panose="020B0503020102020204" pitchFamily="34" charset="0"/>
            </a:endParaRPr>
          </a:p>
          <a:p>
            <a:endParaRPr lang="fr-FR" b="1" dirty="0">
              <a:latin typeface="Franklin Gothic Book" panose="020B0503020102020204" pitchFamily="34" charset="0"/>
            </a:endParaRPr>
          </a:p>
          <a:p>
            <a:r>
              <a:rPr lang="fr-FR" sz="24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Ce qu’on évalue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57080" y="836713"/>
            <a:ext cx="4529360" cy="461665"/>
          </a:xfrm>
          <a:prstGeom prst="rect">
            <a:avLst/>
          </a:prstGeom>
          <a:solidFill>
            <a:srgbClr val="A4B31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Organiser les visites d’évaluation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0FF8BA7A-C9B1-6B11-8D00-646FA39563E9}"/>
              </a:ext>
            </a:extLst>
          </p:cNvPr>
          <p:cNvGrpSpPr/>
          <p:nvPr/>
        </p:nvGrpSpPr>
        <p:grpSpPr>
          <a:xfrm>
            <a:off x="637202" y="3473614"/>
            <a:ext cx="6639755" cy="3165266"/>
            <a:chOff x="2135561" y="3501008"/>
            <a:chExt cx="6639755" cy="3165266"/>
          </a:xfrm>
        </p:grpSpPr>
        <p:graphicFrame>
          <p:nvGraphicFramePr>
            <p:cNvPr id="10" name="Graphique 9"/>
            <p:cNvGraphicFramePr/>
            <p:nvPr>
              <p:extLst>
                <p:ext uri="{D42A27DB-BD31-4B8C-83A1-F6EECF244321}">
                  <p14:modId xmlns:p14="http://schemas.microsoft.com/office/powerpoint/2010/main" val="1825768067"/>
                </p:ext>
              </p:extLst>
            </p:nvPr>
          </p:nvGraphicFramePr>
          <p:xfrm>
            <a:off x="3230701" y="3501008"/>
            <a:ext cx="5544615" cy="3165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0"/>
            <p:cNvSpPr txBox="1"/>
            <p:nvPr/>
          </p:nvSpPr>
          <p:spPr>
            <a:xfrm>
              <a:off x="2554458" y="5328602"/>
              <a:ext cx="2652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Fonctionnalité agricole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377878" y="4076552"/>
              <a:ext cx="1433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Productivité</a:t>
              </a:r>
            </a:p>
          </p:txBody>
        </p:sp>
        <p:sp>
          <p:nvSpPr>
            <p:cNvPr id="16" name="ZoneTexte 13"/>
            <p:cNvSpPr txBox="1"/>
            <p:nvPr/>
          </p:nvSpPr>
          <p:spPr>
            <a:xfrm>
              <a:off x="2951860" y="5960427"/>
              <a:ext cx="283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Souplesse d’exploitation</a:t>
              </a:r>
            </a:p>
          </p:txBody>
        </p:sp>
        <p:sp>
          <p:nvSpPr>
            <p:cNvPr id="17" name="ZoneTexte 14"/>
            <p:cNvSpPr txBox="1"/>
            <p:nvPr/>
          </p:nvSpPr>
          <p:spPr>
            <a:xfrm>
              <a:off x="2135561" y="4779630"/>
              <a:ext cx="3132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Fonctionnalité écologique</a:t>
              </a:r>
            </a:p>
          </p:txBody>
        </p:sp>
        <p:sp>
          <p:nvSpPr>
            <p:cNvPr id="18" name="ZoneTexte 15"/>
            <p:cNvSpPr txBox="1"/>
            <p:nvPr/>
          </p:nvSpPr>
          <p:spPr>
            <a:xfrm>
              <a:off x="2969000" y="4433925"/>
              <a:ext cx="1823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Renouvellement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362158" y="5671420"/>
              <a:ext cx="306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latin typeface="Franklin Gothic Book" panose="020B0503020102020204" pitchFamily="34" charset="0"/>
                </a:rPr>
                <a:t>Fonctionnalité agroforestière</a:t>
              </a:r>
            </a:p>
          </p:txBody>
        </p:sp>
      </p:grpSp>
      <p:sp>
        <p:nvSpPr>
          <p:cNvPr id="14" name="ZoneTexte 12"/>
          <p:cNvSpPr txBox="1"/>
          <p:nvPr/>
        </p:nvSpPr>
        <p:spPr>
          <a:xfrm>
            <a:off x="1063818" y="5013176"/>
            <a:ext cx="223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Franklin Gothic Book" panose="020B0503020102020204" pitchFamily="34" charset="0"/>
              </a:rPr>
              <a:t>Valeur alimentaire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1775520" y="116632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Zoom sur les différentes étapes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0554A6F9-02B1-F937-D9B6-8F5038065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08669"/>
            <a:ext cx="3763455" cy="52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4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624">
            <a:off x="5823690" y="4679878"/>
            <a:ext cx="1271647" cy="16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9BE4943-0318-E3E8-AA63-A4CE49BF9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3737">
            <a:off x="2844097" y="3170647"/>
            <a:ext cx="2505367" cy="335699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9EB5899-C2CF-B071-08EF-8B2042C4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endParaRPr lang="fr-FR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C83E463-8A9C-817A-A481-7F3161A4A8E9}"/>
              </a:ext>
            </a:extLst>
          </p:cNvPr>
          <p:cNvSpPr txBox="1"/>
          <p:nvPr/>
        </p:nvSpPr>
        <p:spPr>
          <a:xfrm>
            <a:off x="1762726" y="2170040"/>
            <a:ext cx="8795320" cy="92331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 amont de l’annonce des lauréats au Salon de l’Agriculture : </a:t>
            </a:r>
          </a:p>
          <a:p>
            <a:r>
              <a:rPr lang="fr-FR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Valorisation nationale dans la presse du lauréat ET de la structure organisatrice</a:t>
            </a:r>
            <a:endParaRPr lang="fr-FR" dirty="0">
              <a:solidFill>
                <a:prstClr val="black"/>
              </a:solidFill>
              <a:latin typeface="Avenir Book" panose="02000503020000020003" pitchFamily="2" charset="0"/>
              <a:ea typeface="Malgun Gothic" panose="020B0503020000020004" pitchFamily="34" charset="-127"/>
            </a:endParaRPr>
          </a:p>
          <a:p>
            <a:endParaRPr lang="fr-FR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DBCDCA9-B7C1-5274-8352-F49C0465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19" y="3264378"/>
            <a:ext cx="2514026" cy="33569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C83E463-8A9C-817A-A481-7F3161A4A8E9}"/>
              </a:ext>
            </a:extLst>
          </p:cNvPr>
          <p:cNvSpPr txBox="1"/>
          <p:nvPr/>
        </p:nvSpPr>
        <p:spPr>
          <a:xfrm>
            <a:off x="1762726" y="1442393"/>
            <a:ext cx="8795320" cy="738652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fr-FR" sz="24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Un kit de communication valorisant les lauréats et les territoires</a:t>
            </a:r>
            <a:endParaRPr lang="fr-FR" dirty="0">
              <a:solidFill>
                <a:prstClr val="black"/>
              </a:solidFill>
              <a:latin typeface="Avenir Book" panose="02000503020000020003" pitchFamily="2" charset="0"/>
              <a:ea typeface="Malgun Gothic" panose="020B0503020000020004" pitchFamily="34" charset="-127"/>
            </a:endParaRPr>
          </a:p>
          <a:p>
            <a:endParaRPr lang="fr-FR" b="1" dirty="0">
              <a:latin typeface="Malgun Gothic" panose="020B0503020000020004" pitchFamily="34" charset="-127"/>
              <a:ea typeface="Malgun Gothic" panose="020B0503020000020004" pitchFamily="34" charset="-127"/>
              <a:cs typeface="Source Sans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2882690"/>
            <a:ext cx="2657203" cy="37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996">
            <a:off x="5608805" y="4201485"/>
            <a:ext cx="1473820" cy="12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52" y="3356992"/>
            <a:ext cx="1512168" cy="18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 txBox="1">
            <a:spLocks/>
          </p:cNvSpPr>
          <p:nvPr/>
        </p:nvSpPr>
        <p:spPr>
          <a:xfrm>
            <a:off x="1775520" y="116632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Zoom sur les différentes étapes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6981" y="836711"/>
            <a:ext cx="6545584" cy="461665"/>
          </a:xfrm>
          <a:prstGeom prst="rect">
            <a:avLst/>
          </a:prstGeom>
          <a:solidFill>
            <a:srgbClr val="A4B3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Mobiliser les candidats: comment convaincre ?</a:t>
            </a:r>
          </a:p>
        </p:txBody>
      </p:sp>
    </p:spTree>
    <p:extLst>
      <p:ext uri="{BB962C8B-B14F-4D97-AF65-F5344CB8AC3E}">
        <p14:creationId xmlns:p14="http://schemas.microsoft.com/office/powerpoint/2010/main" val="40457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2483" y="260648"/>
            <a:ext cx="9144000" cy="72008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fr-FR" sz="24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  <a:cs typeface="+mn-cs"/>
              </a:rPr>
              <a:t>Remise des prix au salon de l’agriculture </a:t>
            </a:r>
            <a:br>
              <a:rPr lang="fr-FR" sz="24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  <a:cs typeface="+mn-cs"/>
              </a:rPr>
            </a:br>
            <a:r>
              <a:rPr lang="fr-FR" sz="2000" spc="-1" dirty="0"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Valorisation de la structure et du lauréat lors de la remise des prix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r="7139"/>
          <a:stretch/>
        </p:blipFill>
        <p:spPr>
          <a:xfrm>
            <a:off x="1928003" y="4349422"/>
            <a:ext cx="3134372" cy="24331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/>
        </p:blipFill>
        <p:spPr>
          <a:xfrm rot="5400000">
            <a:off x="8214293" y="4776922"/>
            <a:ext cx="2333645" cy="14786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6259"/>
          <a:stretch/>
        </p:blipFill>
        <p:spPr>
          <a:xfrm>
            <a:off x="5231904" y="4349421"/>
            <a:ext cx="3240360" cy="24693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8583"/>
          <a:stretch/>
        </p:blipFill>
        <p:spPr>
          <a:xfrm>
            <a:off x="1928003" y="1061323"/>
            <a:ext cx="3591933" cy="289084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580104" y="1060138"/>
            <a:ext cx="498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Book" panose="020B0503020102020204" pitchFamily="34" charset="0"/>
              </a:rPr>
              <a:t>Matinée d’échanges: </a:t>
            </a:r>
            <a:r>
              <a:rPr lang="fr-FR" sz="1600" dirty="0">
                <a:solidFill>
                  <a:srgbClr val="242021"/>
                </a:solidFill>
                <a:latin typeface="Avenir-Roman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pratiques observées dans le cadre du concours, lesquelles vous paraissent répondre aux enjeux du changement climatique, de l’autonomie énergétique, et le bien être animale? </a:t>
            </a:r>
            <a:endParaRPr lang="fr-FR" sz="1600" i="1" dirty="0">
              <a:latin typeface="Franklin Gothic Book" panose="020B05030201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0105" y="2583249"/>
            <a:ext cx="455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Franklin Gothic Book" panose="020B0503020102020204" pitchFamily="34" charset="0"/>
              </a:rPr>
              <a:t>Remise des prix en présence de </a:t>
            </a:r>
          </a:p>
          <a:p>
            <a:r>
              <a:rPr lang="fr-FR" sz="1600" dirty="0">
                <a:latin typeface="Franklin Gothic Book" panose="020B0503020102020204" pitchFamily="34" charset="0"/>
              </a:rPr>
              <a:t>Marc FESNEAU ministre de l’Agriculture et de la Souveraineté alimentaire </a:t>
            </a:r>
          </a:p>
          <a:p>
            <a:r>
              <a:rPr lang="fr-FR" sz="1600" dirty="0">
                <a:latin typeface="Franklin Gothic Book" panose="020B0503020102020204" pitchFamily="34" charset="0"/>
              </a:rPr>
              <a:t>et de Bérangère COUILLARD ex-secrétaire d’État en charge de la Biodiversité</a:t>
            </a:r>
            <a:endParaRPr lang="fr-FR" sz="16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358-C0B1-4329-8140-09F40D2FD6A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A782BA07-990C-2018-D5DF-5C92D39E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892480" cy="864096"/>
          </a:xfrm>
        </p:spPr>
        <p:txBody>
          <a:bodyPr>
            <a:noAutofit/>
          </a:bodyPr>
          <a:lstStyle/>
          <a:p>
            <a:r>
              <a:rPr lang="fr-FR" sz="2800" b="1" u="sng" dirty="0">
                <a:latin typeface="Franklin Gothic Medium" panose="020B0603020102020204" pitchFamily="34" charset="0"/>
                <a:ea typeface="+mn-ea"/>
                <a:cs typeface="+mn-cs"/>
              </a:rPr>
              <a:t>Mise en valeurs des pratiques et communication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87888" y="1163430"/>
            <a:ext cx="1656184" cy="461665"/>
          </a:xfrm>
          <a:prstGeom prst="rect">
            <a:avLst/>
          </a:prstGeom>
          <a:solidFill>
            <a:srgbClr val="A4B31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Pourquoi ?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06425" y="1700213"/>
            <a:ext cx="9738047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u="sng" spc="-1" dirty="0">
                <a:solidFill>
                  <a:srgbClr val="A4B311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Pour les agriculteurs</a:t>
            </a:r>
            <a:r>
              <a:rPr lang="fr-FR" sz="1800" b="1" u="sng" dirty="0">
                <a:solidFill>
                  <a:srgbClr val="A4B311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·trices</a:t>
            </a:r>
            <a:r>
              <a:rPr lang="fr-FR" sz="1800" b="1" u="sng" spc="-1" dirty="0">
                <a:solidFill>
                  <a:srgbClr val="A4B311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 et le territoire </a:t>
            </a:r>
            <a:r>
              <a:rPr lang="fr-FR" sz="1800" b="1" spc="-1" dirty="0">
                <a:solidFill>
                  <a:srgbClr val="C2C20C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:</a:t>
            </a:r>
            <a:endParaRPr lang="fr-FR" sz="1800" b="1" dirty="0">
              <a:solidFill>
                <a:prstClr val="black"/>
              </a:solidFill>
              <a:latin typeface="Franklin Gothic Medium" panose="020B0603020102020204" pitchFamily="34" charset="0"/>
              <a:ea typeface="Malgun Gothic" panose="020B0503020000020004" pitchFamily="34" charset="-127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Une mise en valeur des pratiques et des territoires à l’échelle locale et nationale…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Un effet loupe sur les actions menées (agriculture/biodiversité/eau…)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Amplifier la mobilisation autour de l’</a:t>
            </a:r>
            <a:r>
              <a:rPr lang="fr-FR" sz="1800" dirty="0" err="1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agroécologie</a:t>
            </a: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 et de ces actions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Animer/promouvoir des politiques publiques agro-environnementales</a:t>
            </a:r>
          </a:p>
          <a:p>
            <a:pPr>
              <a:spcAft>
                <a:spcPts val="1200"/>
              </a:spcAft>
            </a:pPr>
            <a:r>
              <a:rPr lang="fr-FR" sz="1800" b="1" u="sng" spc="-1" dirty="0">
                <a:solidFill>
                  <a:srgbClr val="A4B311"/>
                </a:solidFill>
                <a:latin typeface="Franklin Gothic Medium" panose="020B0603020102020204" pitchFamily="34" charset="0"/>
                <a:ea typeface="Malgun Gothic" panose="020B0503020000020004" pitchFamily="34" charset="-127"/>
              </a:rPr>
              <a:t>Pour les structures organisatrices: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Une formidable vitrine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Initier de nouveaux partenariats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Favoriser la promotion de produits sous signe de reconnaissance (SIQO, marque Parc, marque territoire…)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Une reconnaissance officielle des travaux menés par les structures et agriculteurs·trices…</a:t>
            </a:r>
          </a:p>
        </p:txBody>
      </p:sp>
    </p:spTree>
    <p:extLst>
      <p:ext uri="{BB962C8B-B14F-4D97-AF65-F5344CB8AC3E}">
        <p14:creationId xmlns:p14="http://schemas.microsoft.com/office/powerpoint/2010/main" val="269392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4">
      <a:dk1>
        <a:sysClr val="windowText" lastClr="000000"/>
      </a:dk1>
      <a:lt1>
        <a:sysClr val="window" lastClr="FFFFFF"/>
      </a:lt1>
      <a:dk2>
        <a:srgbClr val="777F77"/>
      </a:dk2>
      <a:lt2>
        <a:srgbClr val="E9E5DC"/>
      </a:lt2>
      <a:accent1>
        <a:srgbClr val="9DA79D"/>
      </a:accent1>
      <a:accent2>
        <a:srgbClr val="BCD025"/>
      </a:accent2>
      <a:accent3>
        <a:srgbClr val="FF7C80"/>
      </a:accent3>
      <a:accent4>
        <a:srgbClr val="8FAC25"/>
      </a:accent4>
      <a:accent5>
        <a:srgbClr val="B58C8D"/>
      </a:accent5>
      <a:accent6>
        <a:srgbClr val="855D5D"/>
      </a:accent6>
      <a:hlink>
        <a:srgbClr val="FF9933"/>
      </a:hlink>
      <a:folHlink>
        <a:srgbClr val="DED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18157</TotalTime>
  <Words>572</Words>
  <Application>Microsoft Office PowerPoint</Application>
  <PresentationFormat>Personnalisé</PresentationFormat>
  <Paragraphs>140</Paragraphs>
  <Slides>11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Contiguïté</vt:lpstr>
      <vt:lpstr>CONCOURS GENERAL AGRICOLE DES PRATIQUES AGRO-ECOLOGIQUES</vt:lpstr>
      <vt:lpstr>Présentation du concours des pratiques agroécologiques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Remise des prix au salon de l’agriculture  Valorisation de la structure et du lauréat lors de la remise des prix</vt:lpstr>
      <vt:lpstr>Mise en valeurs des pratiques et communication</vt:lpstr>
      <vt:lpstr>Les outils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VAN DEN BOSSCHE</dc:creator>
  <cp:lastModifiedBy>LEMOINE Léa</cp:lastModifiedBy>
  <cp:revision>853</cp:revision>
  <cp:lastPrinted>2021-04-02T11:02:24Z</cp:lastPrinted>
  <dcterms:created xsi:type="dcterms:W3CDTF">2016-11-11T20:43:53Z</dcterms:created>
  <dcterms:modified xsi:type="dcterms:W3CDTF">2023-11-13T20:28:41Z</dcterms:modified>
</cp:coreProperties>
</file>