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jpeg"/>
  <Override PartName="/ppt/media/image24.jpg" ContentType="image/jpeg"/>
  <Override PartName="/ppt/notesSlides/notesSlide4.xml" ContentType="application/vnd.openxmlformats-officedocument.presentationml.notesSlide+xml"/>
  <Override PartName="/ppt/media/image31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7"/>
  </p:notesMasterIdLst>
  <p:handoutMasterIdLst>
    <p:handoutMasterId r:id="rId28"/>
  </p:handoutMasterIdLst>
  <p:sldIdLst>
    <p:sldId id="403" r:id="rId2"/>
    <p:sldId id="761" r:id="rId3"/>
    <p:sldId id="762" r:id="rId4"/>
    <p:sldId id="758" r:id="rId5"/>
    <p:sldId id="780" r:id="rId6"/>
    <p:sldId id="261" r:id="rId7"/>
    <p:sldId id="782" r:id="rId8"/>
    <p:sldId id="763" r:id="rId9"/>
    <p:sldId id="265" r:id="rId10"/>
    <p:sldId id="777" r:id="rId11"/>
    <p:sldId id="774" r:id="rId12"/>
    <p:sldId id="264" r:id="rId13"/>
    <p:sldId id="775" r:id="rId14"/>
    <p:sldId id="765" r:id="rId15"/>
    <p:sldId id="816" r:id="rId16"/>
    <p:sldId id="817" r:id="rId17"/>
    <p:sldId id="643" r:id="rId18"/>
    <p:sldId id="651" r:id="rId19"/>
    <p:sldId id="648" r:id="rId20"/>
    <p:sldId id="824" r:id="rId21"/>
    <p:sldId id="823" r:id="rId22"/>
    <p:sldId id="818" r:id="rId23"/>
    <p:sldId id="820" r:id="rId24"/>
    <p:sldId id="821" r:id="rId25"/>
    <p:sldId id="646" r:id="rId2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2A2AC15-45E9-4FEA-BC1B-2458FBE55FFF}">
          <p14:sldIdLst>
            <p14:sldId id="403"/>
            <p14:sldId id="761"/>
            <p14:sldId id="762"/>
            <p14:sldId id="758"/>
            <p14:sldId id="780"/>
            <p14:sldId id="261"/>
            <p14:sldId id="782"/>
            <p14:sldId id="763"/>
            <p14:sldId id="265"/>
            <p14:sldId id="777"/>
            <p14:sldId id="774"/>
            <p14:sldId id="264"/>
            <p14:sldId id="775"/>
            <p14:sldId id="765"/>
            <p14:sldId id="816"/>
            <p14:sldId id="817"/>
            <p14:sldId id="643"/>
            <p14:sldId id="651"/>
            <p14:sldId id="648"/>
            <p14:sldId id="824"/>
            <p14:sldId id="823"/>
            <p14:sldId id="818"/>
            <p14:sldId id="820"/>
            <p14:sldId id="821"/>
            <p14:sldId id="64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phine MEZIERE" initials="DM" lastIdx="31" clrIdx="0"/>
  <p:cmAuthor id="1" name="Yousri Hanachi" initials="YH" lastIdx="7" clrIdx="1"/>
  <p:cmAuthor id="2" name="catherine.chapron" initials="c" lastIdx="6" clrIdx="2"/>
  <p:cmAuthor id="3" name="réunion 04/06/2019" initials="DM" lastIdx="27" clrIdx="3"/>
  <p:cmAuthor id="4" name="Olivier VAN DEN BOSSCHE" initials="OVDB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01E"/>
    <a:srgbClr val="FF6600"/>
    <a:srgbClr val="FF3399"/>
    <a:srgbClr val="0099CC"/>
    <a:srgbClr val="F3F7D2"/>
    <a:srgbClr val="FFCC99"/>
    <a:srgbClr val="695F4B"/>
    <a:srgbClr val="339966"/>
    <a:srgbClr val="800000"/>
    <a:srgbClr val="DAC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5244" autoAdjust="0"/>
  </p:normalViewPr>
  <p:slideViewPr>
    <p:cSldViewPr>
      <p:cViewPr>
        <p:scale>
          <a:sx n="91" d="100"/>
          <a:sy n="91" d="100"/>
        </p:scale>
        <p:origin x="-696" y="-2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790" y="-78"/>
      </p:cViewPr>
      <p:guideLst>
        <p:guide orient="horz" pos="3224"/>
        <p:guide orient="horz" pos="3127"/>
        <p:guide pos="223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AB23C7B3-5B01-41AF-BD4F-EFC3B4936CA6}" type="datetimeFigureOut">
              <a:rPr lang="fr-FR" smtClean="0"/>
              <a:pPr/>
              <a:t>22/11/2023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16727775-4587-450A-A8E3-5F007B0A983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466B2F86-1BEB-4B5F-BC51-FB85E7112008}" type="datetimeFigureOut">
              <a:rPr lang="fr-FR" smtClean="0"/>
              <a:pPr/>
              <a:t>22/11/2023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87C987-EC8F-442F-864B-C708DE25FFA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8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894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11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42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Buneville 2 : 35t/ha</a:t>
            </a:r>
          </a:p>
          <a:p>
            <a:r>
              <a:rPr lang="fr-FR" dirty="0"/>
              <a:t>Buneville 1 : 70 t/ha</a:t>
            </a:r>
          </a:p>
          <a:p>
            <a:r>
              <a:rPr lang="fr-FR" dirty="0"/>
              <a:t>Zoteux : 110 t/ha</a:t>
            </a:r>
          </a:p>
          <a:p>
            <a:r>
              <a:rPr lang="fr-FR" dirty="0"/>
              <a:t>Preures : 70 t/ha</a:t>
            </a:r>
          </a:p>
          <a:p>
            <a:r>
              <a:rPr lang="fr-FR" dirty="0" err="1"/>
              <a:t>Brunenbert</a:t>
            </a:r>
            <a:r>
              <a:rPr lang="fr-FR" dirty="0"/>
              <a:t> : 45t/ha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2225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gelés sur la période</a:t>
            </a:r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mai : -3 en </a:t>
            </a:r>
            <a:r>
              <a:rPr lang="fr-FR" dirty="0" err="1"/>
              <a:t>témon</a:t>
            </a:r>
            <a:r>
              <a:rPr lang="fr-FR" dirty="0"/>
              <a:t>, 1, sous les arbres</a:t>
            </a:r>
          </a:p>
          <a:p>
            <a:r>
              <a:rPr lang="fr-FR" dirty="0"/>
              <a:t>12 octobre : -0,5 en témoin, 3c° sous les arbres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1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Parcelle agroforestière 1 Ha total des prairie 10 ha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662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8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6833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9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2607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10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928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12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2597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lIns="131280" tIns="65640" rIns="131280" bIns="65640"/>
          <a:lstStyle/>
          <a:p>
            <a:fld id="{4D39F7AF-25D2-4D20-B548-DD866BC7A863}" type="slidenum">
              <a:rPr lang="fr-FR" altLang="fr-FR" smtClean="0"/>
              <a:pPr/>
              <a:t>14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8290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33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336800" cy="58515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50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3" y="88902"/>
            <a:ext cx="9548284" cy="92551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473200" y="1600201"/>
            <a:ext cx="10255251" cy="464661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2743203" y="6569077"/>
            <a:ext cx="130175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11470218" y="6569077"/>
            <a:ext cx="245533" cy="365125"/>
          </a:xfrm>
        </p:spPr>
        <p:txBody>
          <a:bodyPr/>
          <a:lstStyle>
            <a:lvl1pPr>
              <a:defRPr/>
            </a:lvl1pPr>
          </a:lstStyle>
          <a:p>
            <a:fld id="{612D7B5A-DF76-4525-B0C2-3CB71B4555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413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31520" cy="3962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F94358-C0B1-4329-8140-09F40D2FD6A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2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4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31520" cy="396240"/>
          </a:xfrm>
        </p:spPr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85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99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4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30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34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4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7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5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380" y="79758"/>
            <a:ext cx="10105123" cy="915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6273120"/>
            <a:ext cx="731520" cy="324232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600">
                <a:solidFill>
                  <a:srgbClr val="777F77"/>
                </a:solidFill>
              </a:defRPr>
            </a:lvl1pPr>
          </a:lstStyle>
          <a:p>
            <a:r>
              <a:rPr lang="fr-FR" dirty="0"/>
              <a:t>(</a:t>
            </a:r>
            <a:fld id="{E9DEFE1C-F80E-4981-BE21-01C003059DD4}" type="slidenum">
              <a:rPr lang="fr-FR" smtClean="0"/>
              <a:pPr/>
              <a:t>‹N°›</a:t>
            </a:fld>
            <a:r>
              <a:rPr lang="fr-FR" dirty="0"/>
              <a:t>)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-23282" y="1052737"/>
            <a:ext cx="10655786" cy="18910"/>
          </a:xfrm>
          <a:prstGeom prst="line">
            <a:avLst/>
          </a:prstGeom>
          <a:ln w="28575">
            <a:solidFill>
              <a:srgbClr val="BCD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0" name="Groupe 15"/>
          <p:cNvGrpSpPr>
            <a:grpSpLocks noChangeAspect="1"/>
          </p:cNvGrpSpPr>
          <p:nvPr userDrawn="1"/>
        </p:nvGrpSpPr>
        <p:grpSpPr>
          <a:xfrm>
            <a:off x="10877035" y="59222"/>
            <a:ext cx="1184482" cy="1270154"/>
            <a:chOff x="7858969" y="94596"/>
            <a:chExt cx="1285031" cy="140381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969" y="94596"/>
              <a:ext cx="1285031" cy="140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041" y="144432"/>
              <a:ext cx="899361" cy="71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71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none" spc="-100" baseline="0">
          <a:ln>
            <a:noFill/>
          </a:ln>
          <a:solidFill>
            <a:srgbClr val="777F77"/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rgbClr val="BCD025"/>
        </a:buClr>
        <a:buFont typeface="Calibri" panose="020F0502020204030204" pitchFamily="34" charset="0"/>
        <a:buChar char="●"/>
        <a:defRPr sz="24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40080" indent="-228600" algn="l" defTabSz="914400" rtl="0" eaLnBrk="1" latinLnBrk="0" hangingPunct="1">
        <a:spcBef>
          <a:spcPct val="20000"/>
        </a:spcBef>
        <a:buClr>
          <a:srgbClr val="9DA79D"/>
        </a:buClr>
        <a:buFont typeface="Calibri" panose="020F0502020204030204" pitchFamily="34" charset="0"/>
        <a:buChar char="●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1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mt-agroforesteries.fr/ressources/document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landine.fagot@idele.fr" TargetMode="External"/><Relationship Id="rId2" Type="http://schemas.openxmlformats.org/officeDocument/2006/relationships/hyperlink" Target="https://rmt-agroforesteries.fr/ressources/ajouter-un-docume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rendan.godoc@idele.fr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6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3778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88004" y="5294147"/>
            <a:ext cx="11882215" cy="1447221"/>
            <a:chOff x="78784" y="5079999"/>
            <a:chExt cx="11765277" cy="1432978"/>
          </a:xfrm>
        </p:grpSpPr>
        <p:pic>
          <p:nvPicPr>
            <p:cNvPr id="13" name="image1.gif" descr="Résultat de recherche d'images pour &quot;APCA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4" y="5079999"/>
              <a:ext cx="1408562" cy="143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 descr="qualitropic new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9109" y="5510351"/>
              <a:ext cx="2094952" cy="46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26" y="5241012"/>
              <a:ext cx="941128" cy="100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105" y="5305109"/>
              <a:ext cx="835819" cy="87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828" y="5412573"/>
              <a:ext cx="1346930" cy="66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18" descr="Logo-INRA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004" y="5527018"/>
              <a:ext cx="1642271" cy="43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75" y="5321346"/>
              <a:ext cx="1093602" cy="842456"/>
            </a:xfrm>
            <a:prstGeom prst="rect">
              <a:avLst/>
            </a:prstGeom>
          </p:spPr>
        </p:pic>
      </p:grp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4" name="Groupe 15"/>
          <p:cNvGrpSpPr>
            <a:grpSpLocks noChangeAspect="1"/>
          </p:cNvGrpSpPr>
          <p:nvPr/>
        </p:nvGrpSpPr>
        <p:grpSpPr>
          <a:xfrm>
            <a:off x="9411553" y="0"/>
            <a:ext cx="2739641" cy="2966560"/>
            <a:chOff x="7858969" y="94596"/>
            <a:chExt cx="1285031" cy="140381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969" y="94596"/>
              <a:ext cx="1285031" cy="140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041" y="144432"/>
              <a:ext cx="899361" cy="71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9" descr="0JWmq4h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4898" y="5630026"/>
            <a:ext cx="962141" cy="96214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9CA747-B29F-C835-16C3-ECFAD4FAE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207" y="406800"/>
            <a:ext cx="7117666" cy="10152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/>
              <a:t>« </a:t>
            </a:r>
            <a:r>
              <a:rPr lang="fr-FR" sz="4000" dirty="0">
                <a:latin typeface="+mn-lt"/>
              </a:rPr>
              <a:t>l’agroforesterie</a:t>
            </a:r>
            <a:r>
              <a:rPr lang="fr-FR" sz="4000" dirty="0"/>
              <a:t>,</a:t>
            </a:r>
            <a:br>
              <a:rPr lang="fr-FR" sz="4000" dirty="0"/>
            </a:br>
            <a:r>
              <a:rPr lang="fr-FR" sz="4000" dirty="0"/>
              <a:t>impact des arbres sur l’élevage »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B1FDB03D-1DCA-CF50-79C3-8EC48D309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208" y="1450534"/>
            <a:ext cx="6859540" cy="11286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Intervenant : M. Arnaud Deltour (CA NPDC)</a:t>
            </a:r>
          </a:p>
          <a:p>
            <a:endParaRPr lang="fr-FR" dirty="0"/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xmlns="" id="{8A4F771B-DF8B-8890-30C1-7424DE226E0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7507" y="4149080"/>
            <a:ext cx="1948792" cy="730506"/>
          </a:xfrm>
          <a:prstGeom prst="rect">
            <a:avLst/>
          </a:prstGeom>
        </p:spPr>
      </p:pic>
      <p:pic>
        <p:nvPicPr>
          <p:cNvPr id="17" name="Image 16" descr="Une image contenant arbre, extérieur&#10;&#10;Description générée automatiquement">
            <a:extLst>
              <a:ext uri="{FF2B5EF4-FFF2-40B4-BE49-F238E27FC236}">
                <a16:creationId xmlns:a16="http://schemas.microsoft.com/office/drawing/2014/main" xmlns="" id="{F2692B7C-0288-CAC0-F39A-E0018AA7B1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 b="53281"/>
          <a:stretch/>
        </p:blipFill>
        <p:spPr>
          <a:xfrm rot="16200000">
            <a:off x="-1219082" y="1219083"/>
            <a:ext cx="4789751" cy="235158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CA9501D2-3381-C88C-34B9-B0BE020F5FF4}"/>
              </a:ext>
            </a:extLst>
          </p:cNvPr>
          <p:cNvSpPr txBox="1"/>
          <p:nvPr/>
        </p:nvSpPr>
        <p:spPr>
          <a:xfrm>
            <a:off x="2927648" y="1958134"/>
            <a:ext cx="611074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0985" algn="ctr">
              <a:spcBef>
                <a:spcPts val="1241"/>
              </a:spcBef>
            </a:pPr>
            <a:r>
              <a:rPr lang="fr-FR" sz="1800" b="1" spc="4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Etude réalisée avec le concours de : </a:t>
            </a:r>
          </a:p>
          <a:p>
            <a:pPr marR="260985" algn="ctr">
              <a:spcBef>
                <a:spcPts val="1241"/>
              </a:spcBef>
            </a:pPr>
            <a:r>
              <a:rPr lang="fr-FR" sz="1800" spc="4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Mathilde  </a:t>
            </a:r>
            <a:r>
              <a:rPr lang="fr-FR" sz="1800" spc="4" dirty="0" err="1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Medana</a:t>
            </a:r>
            <a:r>
              <a:rPr lang="fr-FR" sz="1800" spc="4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 (2021)</a:t>
            </a:r>
          </a:p>
          <a:p>
            <a:pPr marR="260985" algn="ctr">
              <a:spcBef>
                <a:spcPts val="1241"/>
              </a:spcBef>
            </a:pPr>
            <a:r>
              <a:rPr lang="fr-FR" sz="1800" spc="4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Justine Thomas (2022)</a:t>
            </a:r>
          </a:p>
          <a:p>
            <a:pPr marR="260985" algn="ctr">
              <a:spcBef>
                <a:spcPts val="1241"/>
              </a:spcBef>
            </a:pPr>
            <a:endParaRPr lang="fr-FR" sz="1400" spc="4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  <a:p>
            <a:pPr marR="260985" algn="ctr">
              <a:spcBef>
                <a:spcPts val="1241"/>
              </a:spcBef>
            </a:pPr>
            <a:r>
              <a:rPr lang="fr-FR" sz="1800" b="1" spc="4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rPr>
              <a:t>Financée par </a:t>
            </a:r>
            <a:endParaRPr lang="fr-FR" sz="1800" b="1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xmlns="" id="{28F14EBD-C386-2DCD-572F-44F96F8863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38" y="3225987"/>
            <a:ext cx="1626469" cy="16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08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7429" y="570517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ésu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131" dirty="0"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91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229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c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uss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io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n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A554877D-3534-4D65-AE70-6299FAF9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7" y="1476376"/>
            <a:ext cx="8646547" cy="2564131"/>
          </a:xfrm>
        </p:spPr>
        <p:txBody>
          <a:bodyPr>
            <a:normAutofit/>
          </a:bodyPr>
          <a:lstStyle/>
          <a:p>
            <a:pPr marL="9525" marR="3810" indent="0">
              <a:spcBef>
                <a:spcPts val="75"/>
              </a:spcBef>
              <a:buNone/>
            </a:pPr>
            <a:r>
              <a:rPr lang="fr-FR" b="1" spc="-4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2021 : </a:t>
            </a:r>
            <a:r>
              <a:rPr lang="fr-FR" spc="-4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par rapport au témoin, une production plus forte entre les lignes d’arbres et une production moindre sous les arbres.</a:t>
            </a:r>
          </a:p>
          <a:p>
            <a:pPr marL="9525" marR="3810" indent="0">
              <a:spcBef>
                <a:spcPts val="75"/>
              </a:spcBef>
              <a:buNone/>
            </a:pP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A noter un décalage du développement phénologique sous les arbres.</a:t>
            </a:r>
          </a:p>
          <a:p>
            <a:pPr marL="9525" marR="3810" indent="0">
              <a:spcBef>
                <a:spcPts val="75"/>
              </a:spcBef>
              <a:buNone/>
            </a:pPr>
            <a:r>
              <a:rPr lang="fr-FR" b="1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2022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 : AUCUNE</a:t>
            </a:r>
            <a:r>
              <a:rPr lang="fr-FR" spc="-26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DIFFERENCE</a:t>
            </a:r>
            <a:r>
              <a:rPr lang="fr-FR" spc="-53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fr-FR" spc="-8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SIGNIFICATIVE 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ENTRE</a:t>
            </a:r>
            <a:r>
              <a:rPr lang="fr-FR" spc="-23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LES </a:t>
            </a:r>
            <a:r>
              <a:rPr lang="fr-FR" spc="-259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MODALITES</a:t>
            </a:r>
            <a:endParaRPr lang="fr-FR" dirty="0">
              <a:latin typeface="Calibri" panose="020F0502020204030204" pitchFamily="34" charset="0"/>
              <a:ea typeface="DejaVu Sans Mono" panose="020B0609030804020204" pitchFamily="49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44089" y="5435245"/>
            <a:ext cx="721995" cy="198120"/>
          </a:xfrm>
          <a:custGeom>
            <a:avLst/>
            <a:gdLst/>
            <a:ahLst/>
            <a:cxnLst/>
            <a:rect l="l" t="t" r="r" b="b"/>
            <a:pathLst>
              <a:path w="962659" h="264159">
                <a:moveTo>
                  <a:pt x="0" y="264160"/>
                </a:moveTo>
                <a:lnTo>
                  <a:pt x="962659" y="264160"/>
                </a:lnTo>
                <a:lnTo>
                  <a:pt x="962659" y="0"/>
                </a:lnTo>
                <a:lnTo>
                  <a:pt x="0" y="0"/>
                </a:lnTo>
                <a:lnTo>
                  <a:pt x="0" y="26416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4424" y="3775038"/>
            <a:ext cx="2112645" cy="2817494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1213353" y="1192324"/>
            <a:ext cx="524045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L’analyse du </a:t>
            </a:r>
            <a:r>
              <a:rPr lang="fr-FR"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fourrage</a:t>
            </a: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:</a:t>
            </a:r>
          </a:p>
        </p:txBody>
      </p:sp>
      <p:sp>
        <p:nvSpPr>
          <p:cNvPr id="9" name="object 4"/>
          <p:cNvSpPr txBox="1"/>
          <p:nvPr/>
        </p:nvSpPr>
        <p:spPr>
          <a:xfrm>
            <a:off x="8298593" y="506301"/>
            <a:ext cx="2267490" cy="49677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8E96"/>
            </a:solidFill>
          </a:ln>
        </p:spPr>
        <p:txBody>
          <a:bodyPr vert="horz" wrap="square" lIns="0" tIns="65246" rIns="0" bIns="0" rtlCol="0">
            <a:spAutoFit/>
          </a:bodyPr>
          <a:lstStyle/>
          <a:p>
            <a:pPr algn="ctr">
              <a:spcBef>
                <a:spcPts val="514"/>
              </a:spcBef>
            </a:pPr>
            <a:r>
              <a:rPr lang="fr-FR" sz="2800" b="1" spc="-4" dirty="0">
                <a:solidFill>
                  <a:schemeClr val="bg1"/>
                </a:solidFill>
                <a:latin typeface="Corbel"/>
                <a:cs typeface="Corbel"/>
              </a:rPr>
              <a:t>Rendement</a:t>
            </a:r>
          </a:p>
        </p:txBody>
      </p:sp>
    </p:spTree>
    <p:extLst>
      <p:ext uri="{BB962C8B-B14F-4D97-AF65-F5344CB8AC3E}">
        <p14:creationId xmlns:p14="http://schemas.microsoft.com/office/powerpoint/2010/main" val="420220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B23307D-2886-19F0-B978-ACF37E15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9"/>
          <a:stretch/>
        </p:blipFill>
        <p:spPr>
          <a:xfrm>
            <a:off x="629093" y="1196751"/>
            <a:ext cx="10724707" cy="55549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F1EEBAB-ACBE-687E-85C7-75B0346A1CCA}"/>
              </a:ext>
            </a:extLst>
          </p:cNvPr>
          <p:cNvSpPr txBox="1"/>
          <p:nvPr/>
        </p:nvSpPr>
        <p:spPr>
          <a:xfrm>
            <a:off x="276447" y="260648"/>
            <a:ext cx="1158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Extrait de la présentation de la réalité du changement climatique en Hauts de France </a:t>
            </a:r>
          </a:p>
          <a:p>
            <a:pPr algn="ctr"/>
            <a:r>
              <a:rPr lang="fr-FR" b="1" dirty="0"/>
              <a:t>(M. Fabien </a:t>
            </a:r>
            <a:r>
              <a:rPr lang="fr-FR" b="1" dirty="0" err="1"/>
              <a:t>Dutertre</a:t>
            </a:r>
            <a:r>
              <a:rPr lang="fr-FR" b="1" dirty="0"/>
              <a:t> – webinaire du 6 octobre 22)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xmlns="" id="{A9A57B96-BC2A-3EE5-6A8C-B8F96882FDBF}"/>
              </a:ext>
            </a:extLst>
          </p:cNvPr>
          <p:cNvSpPr/>
          <p:nvPr/>
        </p:nvSpPr>
        <p:spPr>
          <a:xfrm>
            <a:off x="7496175" y="3509441"/>
            <a:ext cx="3486150" cy="1567384"/>
          </a:xfrm>
          <a:custGeom>
            <a:avLst/>
            <a:gdLst>
              <a:gd name="connsiteX0" fmla="*/ 0 w 3076575"/>
              <a:gd name="connsiteY0" fmla="*/ 1576324 h 1576324"/>
              <a:gd name="connsiteX1" fmla="*/ 628650 w 3076575"/>
              <a:gd name="connsiteY1" fmla="*/ 1433449 h 1576324"/>
              <a:gd name="connsiteX2" fmla="*/ 885825 w 3076575"/>
              <a:gd name="connsiteY2" fmla="*/ 776224 h 1576324"/>
              <a:gd name="connsiteX3" fmla="*/ 1076325 w 3076575"/>
              <a:gd name="connsiteY3" fmla="*/ 4699 h 1576324"/>
              <a:gd name="connsiteX4" fmla="*/ 1504950 w 3076575"/>
              <a:gd name="connsiteY4" fmla="*/ 1157224 h 1576324"/>
              <a:gd name="connsiteX5" fmla="*/ 2143125 w 3076575"/>
              <a:gd name="connsiteY5" fmla="*/ 995299 h 1576324"/>
              <a:gd name="connsiteX6" fmla="*/ 2819400 w 3076575"/>
              <a:gd name="connsiteY6" fmla="*/ 1509649 h 1576324"/>
              <a:gd name="connsiteX7" fmla="*/ 3076575 w 3076575"/>
              <a:gd name="connsiteY7" fmla="*/ 1538224 h 1576324"/>
              <a:gd name="connsiteX0" fmla="*/ 0 w 3076575"/>
              <a:gd name="connsiteY0" fmla="*/ 1576324 h 1576324"/>
              <a:gd name="connsiteX1" fmla="*/ 628650 w 3076575"/>
              <a:gd name="connsiteY1" fmla="*/ 1433449 h 1576324"/>
              <a:gd name="connsiteX2" fmla="*/ 857250 w 3076575"/>
              <a:gd name="connsiteY2" fmla="*/ 776224 h 1576324"/>
              <a:gd name="connsiteX3" fmla="*/ 1076325 w 3076575"/>
              <a:gd name="connsiteY3" fmla="*/ 4699 h 1576324"/>
              <a:gd name="connsiteX4" fmla="*/ 1504950 w 3076575"/>
              <a:gd name="connsiteY4" fmla="*/ 1157224 h 1576324"/>
              <a:gd name="connsiteX5" fmla="*/ 2143125 w 3076575"/>
              <a:gd name="connsiteY5" fmla="*/ 995299 h 1576324"/>
              <a:gd name="connsiteX6" fmla="*/ 2819400 w 3076575"/>
              <a:gd name="connsiteY6" fmla="*/ 1509649 h 1576324"/>
              <a:gd name="connsiteX7" fmla="*/ 3076575 w 3076575"/>
              <a:gd name="connsiteY7" fmla="*/ 1538224 h 1576324"/>
              <a:gd name="connsiteX0" fmla="*/ 0 w 3076575"/>
              <a:gd name="connsiteY0" fmla="*/ 1491184 h 1491184"/>
              <a:gd name="connsiteX1" fmla="*/ 628650 w 3076575"/>
              <a:gd name="connsiteY1" fmla="*/ 1348309 h 1491184"/>
              <a:gd name="connsiteX2" fmla="*/ 857250 w 3076575"/>
              <a:gd name="connsiteY2" fmla="*/ 691084 h 1491184"/>
              <a:gd name="connsiteX3" fmla="*/ 1009650 w 3076575"/>
              <a:gd name="connsiteY3" fmla="*/ 5284 h 1491184"/>
              <a:gd name="connsiteX4" fmla="*/ 1504950 w 3076575"/>
              <a:gd name="connsiteY4" fmla="*/ 1072084 h 1491184"/>
              <a:gd name="connsiteX5" fmla="*/ 2143125 w 3076575"/>
              <a:gd name="connsiteY5" fmla="*/ 910159 h 1491184"/>
              <a:gd name="connsiteX6" fmla="*/ 2819400 w 3076575"/>
              <a:gd name="connsiteY6" fmla="*/ 1424509 h 1491184"/>
              <a:gd name="connsiteX7" fmla="*/ 3076575 w 3076575"/>
              <a:gd name="connsiteY7" fmla="*/ 1453084 h 1491184"/>
              <a:gd name="connsiteX0" fmla="*/ 0 w 3486150"/>
              <a:gd name="connsiteY0" fmla="*/ 1567384 h 1567384"/>
              <a:gd name="connsiteX1" fmla="*/ 1038225 w 3486150"/>
              <a:gd name="connsiteY1" fmla="*/ 1348309 h 1567384"/>
              <a:gd name="connsiteX2" fmla="*/ 1266825 w 3486150"/>
              <a:gd name="connsiteY2" fmla="*/ 691084 h 1567384"/>
              <a:gd name="connsiteX3" fmla="*/ 1419225 w 3486150"/>
              <a:gd name="connsiteY3" fmla="*/ 5284 h 1567384"/>
              <a:gd name="connsiteX4" fmla="*/ 1914525 w 3486150"/>
              <a:gd name="connsiteY4" fmla="*/ 1072084 h 1567384"/>
              <a:gd name="connsiteX5" fmla="*/ 2552700 w 3486150"/>
              <a:gd name="connsiteY5" fmla="*/ 910159 h 1567384"/>
              <a:gd name="connsiteX6" fmla="*/ 3228975 w 3486150"/>
              <a:gd name="connsiteY6" fmla="*/ 1424509 h 1567384"/>
              <a:gd name="connsiteX7" fmla="*/ 3486150 w 3486150"/>
              <a:gd name="connsiteY7" fmla="*/ 1453084 h 156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6150" h="1567384">
                <a:moveTo>
                  <a:pt x="0" y="1567384"/>
                </a:moveTo>
                <a:cubicBezTo>
                  <a:pt x="240506" y="1562621"/>
                  <a:pt x="827088" y="1494359"/>
                  <a:pt x="1038225" y="1348309"/>
                </a:cubicBezTo>
                <a:cubicBezTo>
                  <a:pt x="1249362" y="1202259"/>
                  <a:pt x="1203325" y="914922"/>
                  <a:pt x="1266825" y="691084"/>
                </a:cubicBezTo>
                <a:cubicBezTo>
                  <a:pt x="1330325" y="467247"/>
                  <a:pt x="1311275" y="-58216"/>
                  <a:pt x="1419225" y="5284"/>
                </a:cubicBezTo>
                <a:cubicBezTo>
                  <a:pt x="1527175" y="68784"/>
                  <a:pt x="1725613" y="921272"/>
                  <a:pt x="1914525" y="1072084"/>
                </a:cubicBezTo>
                <a:cubicBezTo>
                  <a:pt x="2103437" y="1222896"/>
                  <a:pt x="2333625" y="851421"/>
                  <a:pt x="2552700" y="910159"/>
                </a:cubicBezTo>
                <a:cubicBezTo>
                  <a:pt x="2771775" y="968896"/>
                  <a:pt x="3073400" y="1334021"/>
                  <a:pt x="3228975" y="1424509"/>
                </a:cubicBezTo>
                <a:cubicBezTo>
                  <a:pt x="3384550" y="1514997"/>
                  <a:pt x="3435350" y="1484040"/>
                  <a:pt x="3486150" y="1453084"/>
                </a:cubicBezTo>
              </a:path>
            </a:pathLst>
          </a:cu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F25B36D9-5857-AA0A-2A00-D9B5A3B5AE49}"/>
              </a:ext>
            </a:extLst>
          </p:cNvPr>
          <p:cNvSpPr/>
          <p:nvPr/>
        </p:nvSpPr>
        <p:spPr>
          <a:xfrm>
            <a:off x="762001" y="5648325"/>
            <a:ext cx="914400" cy="438150"/>
          </a:xfrm>
          <a:custGeom>
            <a:avLst/>
            <a:gdLst>
              <a:gd name="connsiteX0" fmla="*/ 0 w 3076575"/>
              <a:gd name="connsiteY0" fmla="*/ 1576324 h 1576324"/>
              <a:gd name="connsiteX1" fmla="*/ 628650 w 3076575"/>
              <a:gd name="connsiteY1" fmla="*/ 1433449 h 1576324"/>
              <a:gd name="connsiteX2" fmla="*/ 885825 w 3076575"/>
              <a:gd name="connsiteY2" fmla="*/ 776224 h 1576324"/>
              <a:gd name="connsiteX3" fmla="*/ 1076325 w 3076575"/>
              <a:gd name="connsiteY3" fmla="*/ 4699 h 1576324"/>
              <a:gd name="connsiteX4" fmla="*/ 1504950 w 3076575"/>
              <a:gd name="connsiteY4" fmla="*/ 1157224 h 1576324"/>
              <a:gd name="connsiteX5" fmla="*/ 2143125 w 3076575"/>
              <a:gd name="connsiteY5" fmla="*/ 995299 h 1576324"/>
              <a:gd name="connsiteX6" fmla="*/ 2819400 w 3076575"/>
              <a:gd name="connsiteY6" fmla="*/ 1509649 h 1576324"/>
              <a:gd name="connsiteX7" fmla="*/ 3076575 w 3076575"/>
              <a:gd name="connsiteY7" fmla="*/ 1538224 h 1576324"/>
              <a:gd name="connsiteX0" fmla="*/ 0 w 3076575"/>
              <a:gd name="connsiteY0" fmla="*/ 1576324 h 1576324"/>
              <a:gd name="connsiteX1" fmla="*/ 628650 w 3076575"/>
              <a:gd name="connsiteY1" fmla="*/ 1433449 h 1576324"/>
              <a:gd name="connsiteX2" fmla="*/ 857250 w 3076575"/>
              <a:gd name="connsiteY2" fmla="*/ 776224 h 1576324"/>
              <a:gd name="connsiteX3" fmla="*/ 1076325 w 3076575"/>
              <a:gd name="connsiteY3" fmla="*/ 4699 h 1576324"/>
              <a:gd name="connsiteX4" fmla="*/ 1504950 w 3076575"/>
              <a:gd name="connsiteY4" fmla="*/ 1157224 h 1576324"/>
              <a:gd name="connsiteX5" fmla="*/ 2143125 w 3076575"/>
              <a:gd name="connsiteY5" fmla="*/ 995299 h 1576324"/>
              <a:gd name="connsiteX6" fmla="*/ 2819400 w 3076575"/>
              <a:gd name="connsiteY6" fmla="*/ 1509649 h 1576324"/>
              <a:gd name="connsiteX7" fmla="*/ 3076575 w 3076575"/>
              <a:gd name="connsiteY7" fmla="*/ 1538224 h 1576324"/>
              <a:gd name="connsiteX0" fmla="*/ 0 w 3076575"/>
              <a:gd name="connsiteY0" fmla="*/ 1491184 h 1491184"/>
              <a:gd name="connsiteX1" fmla="*/ 628650 w 3076575"/>
              <a:gd name="connsiteY1" fmla="*/ 1348309 h 1491184"/>
              <a:gd name="connsiteX2" fmla="*/ 857250 w 3076575"/>
              <a:gd name="connsiteY2" fmla="*/ 691084 h 1491184"/>
              <a:gd name="connsiteX3" fmla="*/ 1009650 w 3076575"/>
              <a:gd name="connsiteY3" fmla="*/ 5284 h 1491184"/>
              <a:gd name="connsiteX4" fmla="*/ 1504950 w 3076575"/>
              <a:gd name="connsiteY4" fmla="*/ 1072084 h 1491184"/>
              <a:gd name="connsiteX5" fmla="*/ 2143125 w 3076575"/>
              <a:gd name="connsiteY5" fmla="*/ 910159 h 1491184"/>
              <a:gd name="connsiteX6" fmla="*/ 2819400 w 3076575"/>
              <a:gd name="connsiteY6" fmla="*/ 1424509 h 1491184"/>
              <a:gd name="connsiteX7" fmla="*/ 3076575 w 3076575"/>
              <a:gd name="connsiteY7" fmla="*/ 1453084 h 149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6575" h="1491184">
                <a:moveTo>
                  <a:pt x="0" y="1491184"/>
                </a:moveTo>
                <a:cubicBezTo>
                  <a:pt x="240506" y="1486421"/>
                  <a:pt x="485775" y="1481659"/>
                  <a:pt x="628650" y="1348309"/>
                </a:cubicBezTo>
                <a:cubicBezTo>
                  <a:pt x="771525" y="1214959"/>
                  <a:pt x="793750" y="914922"/>
                  <a:pt x="857250" y="691084"/>
                </a:cubicBezTo>
                <a:cubicBezTo>
                  <a:pt x="920750" y="467247"/>
                  <a:pt x="901700" y="-58216"/>
                  <a:pt x="1009650" y="5284"/>
                </a:cubicBezTo>
                <a:cubicBezTo>
                  <a:pt x="1117600" y="68784"/>
                  <a:pt x="1316038" y="921272"/>
                  <a:pt x="1504950" y="1072084"/>
                </a:cubicBezTo>
                <a:cubicBezTo>
                  <a:pt x="1693862" y="1222896"/>
                  <a:pt x="1924050" y="851421"/>
                  <a:pt x="2143125" y="910159"/>
                </a:cubicBezTo>
                <a:cubicBezTo>
                  <a:pt x="2362200" y="968896"/>
                  <a:pt x="2663825" y="1334021"/>
                  <a:pt x="2819400" y="1424509"/>
                </a:cubicBezTo>
                <a:cubicBezTo>
                  <a:pt x="2974975" y="1514997"/>
                  <a:pt x="3025775" y="1484040"/>
                  <a:pt x="3076575" y="1453084"/>
                </a:cubicBezTo>
              </a:path>
            </a:pathLst>
          </a:cu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FE3AF8-5181-FF08-7A78-A79910791009}"/>
              </a:ext>
            </a:extLst>
          </p:cNvPr>
          <p:cNvSpPr txBox="1"/>
          <p:nvPr/>
        </p:nvSpPr>
        <p:spPr>
          <a:xfrm>
            <a:off x="1676401" y="5769641"/>
            <a:ext cx="836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Courbe de croissance de l’herbe dans une parcelle agroforestière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40661" y="5689600"/>
            <a:ext cx="923235" cy="100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681" y="5294313"/>
            <a:ext cx="721995" cy="198120"/>
          </a:xfrm>
          <a:custGeom>
            <a:avLst/>
            <a:gdLst/>
            <a:ahLst/>
            <a:cxnLst/>
            <a:rect l="l" t="t" r="r" b="b"/>
            <a:pathLst>
              <a:path w="962659" h="264159">
                <a:moveTo>
                  <a:pt x="0" y="264160"/>
                </a:moveTo>
                <a:lnTo>
                  <a:pt x="962659" y="264160"/>
                </a:lnTo>
                <a:lnTo>
                  <a:pt x="962659" y="0"/>
                </a:lnTo>
                <a:lnTo>
                  <a:pt x="0" y="0"/>
                </a:lnTo>
                <a:lnTo>
                  <a:pt x="0" y="26416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1623" y="457313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ésu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131" dirty="0"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91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229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scuss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io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n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D10E8DA-24A9-4D27-18E2-1BB214EC2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6566" r="15156" b="31389"/>
          <a:stretch/>
        </p:blipFill>
        <p:spPr>
          <a:xfrm>
            <a:off x="1105346" y="1793073"/>
            <a:ext cx="9148332" cy="43407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C2F2DD4-0304-422A-09AA-EE823996AAD7}"/>
              </a:ext>
            </a:extLst>
          </p:cNvPr>
          <p:cNvSpPr txBox="1"/>
          <p:nvPr/>
        </p:nvSpPr>
        <p:spPr>
          <a:xfrm>
            <a:off x="1172542" y="1717675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Conventionnelle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03CD115-8E11-742C-B335-F1CE65D4068D}"/>
              </a:ext>
            </a:extLst>
          </p:cNvPr>
          <p:cNvSpPr txBox="1"/>
          <p:nvPr/>
        </p:nvSpPr>
        <p:spPr>
          <a:xfrm>
            <a:off x="5631340" y="1700131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biologique</a:t>
            </a:r>
          </a:p>
        </p:txBody>
      </p:sp>
      <p:sp>
        <p:nvSpPr>
          <p:cNvPr id="10" name="object 4"/>
          <p:cNvSpPr txBox="1"/>
          <p:nvPr/>
        </p:nvSpPr>
        <p:spPr>
          <a:xfrm>
            <a:off x="8298592" y="506301"/>
            <a:ext cx="2687459" cy="49677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8E96"/>
            </a:solidFill>
          </a:ln>
        </p:spPr>
        <p:txBody>
          <a:bodyPr vert="horz" wrap="square" lIns="0" tIns="65246" rIns="0" bIns="0" rtlCol="0">
            <a:spAutoFit/>
          </a:bodyPr>
          <a:lstStyle>
            <a:defPPr>
              <a:defRPr lang="fr-FR"/>
            </a:defPPr>
            <a:lvl1pPr algn="ctr">
              <a:spcBef>
                <a:spcPts val="514"/>
              </a:spcBef>
              <a:defRPr sz="2800" b="1" spc="-4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fr-FR" dirty="0"/>
              <a:t>Suivi floristique</a:t>
            </a:r>
          </a:p>
        </p:txBody>
      </p:sp>
      <p:sp>
        <p:nvSpPr>
          <p:cNvPr id="12" name="object 4"/>
          <p:cNvSpPr txBox="1"/>
          <p:nvPr/>
        </p:nvSpPr>
        <p:spPr>
          <a:xfrm>
            <a:off x="1213353" y="1192324"/>
            <a:ext cx="524045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L’analyse du </a:t>
            </a:r>
            <a:r>
              <a:rPr lang="fr-FR"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fourrage</a:t>
            </a: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0C9584-CAFE-221B-CC82-F517FD1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et discussions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7CB63A8-9719-8008-AB54-AEF6A93A3903}"/>
              </a:ext>
            </a:extLst>
          </p:cNvPr>
          <p:cNvSpPr txBox="1"/>
          <p:nvPr/>
        </p:nvSpPr>
        <p:spPr>
          <a:xfrm>
            <a:off x="635947" y="1691367"/>
            <a:ext cx="105658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u="sng" dirty="0">
                <a:solidFill>
                  <a:srgbClr val="00B050"/>
                </a:solidFill>
              </a:rPr>
              <a:t>Légumineuses 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700" dirty="0"/>
              <a:t>2021 et 2022 =&gt; non-présence ou avec des taux très faibles sous les arbres (trèfles)</a:t>
            </a:r>
          </a:p>
          <a:p>
            <a:endParaRPr lang="fr-FR" sz="2700" dirty="0"/>
          </a:p>
          <a:p>
            <a:r>
              <a:rPr lang="fr-FR" sz="2700" u="sng" dirty="0">
                <a:solidFill>
                  <a:srgbClr val="00B050"/>
                </a:solidFill>
              </a:rPr>
              <a:t>La qualité fourragère 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700" dirty="0"/>
              <a:t>2021 =&gt; moindre sous les arbres, avec plus de fibres non digestibles et une matière azotée plus élevée.</a:t>
            </a:r>
          </a:p>
          <a:p>
            <a:endParaRPr lang="fr-FR" sz="27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700" dirty="0"/>
              <a:t>2022 =&gt; pas de différence significative sur la qualité fourragère ? 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xmlns="" id="{4004DDCD-B7C3-C18C-0A74-535C5661BB03}"/>
              </a:ext>
            </a:extLst>
          </p:cNvPr>
          <p:cNvSpPr txBox="1"/>
          <p:nvPr/>
        </p:nvSpPr>
        <p:spPr>
          <a:xfrm>
            <a:off x="5607152" y="422546"/>
            <a:ext cx="5221356" cy="49677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8E96"/>
            </a:solidFill>
          </a:ln>
        </p:spPr>
        <p:txBody>
          <a:bodyPr vert="horz" wrap="square" lIns="0" tIns="65246" rIns="0" bIns="0" rtlCol="0">
            <a:spAutoFit/>
          </a:bodyPr>
          <a:lstStyle>
            <a:defPPr>
              <a:defRPr lang="fr-FR"/>
            </a:defPPr>
            <a:lvl1pPr algn="ctr">
              <a:spcBef>
                <a:spcPts val="514"/>
              </a:spcBef>
              <a:defRPr sz="2800" b="1" spc="-4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fr-FR" dirty="0"/>
              <a:t>ENERGIE +PROTEINES+ FIBRES</a:t>
            </a:r>
          </a:p>
        </p:txBody>
      </p:sp>
    </p:spTree>
    <p:extLst>
      <p:ext uri="{BB962C8B-B14F-4D97-AF65-F5344CB8AC3E}">
        <p14:creationId xmlns:p14="http://schemas.microsoft.com/office/powerpoint/2010/main" val="100841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67C6A4-8F10-C5F9-22A3-83ACB718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6" y="348707"/>
            <a:ext cx="10101263" cy="863600"/>
          </a:xfrm>
        </p:spPr>
        <p:txBody>
          <a:bodyPr>
            <a:normAutofit/>
          </a:bodyPr>
          <a:lstStyle/>
          <a:p>
            <a:r>
              <a:rPr lang="fr-FR" sz="3000" dirty="0">
                <a:ea typeface="DejaVu Sans Mono" panose="020B0609030804020204" pitchFamily="49" charset="0"/>
                <a:cs typeface="DejaVu Sans Mono" panose="020B0609030804020204" pitchFamily="49" charset="0"/>
              </a:rPr>
              <a:t>Une étude qui permet d’affiner nos conseils</a:t>
            </a:r>
          </a:p>
        </p:txBody>
      </p:sp>
      <p:pic>
        <p:nvPicPr>
          <p:cNvPr id="5" name="Image 4" descr="Une image contenant ciel, extérieur, arbre, herbe&#10;&#10;Description générée automatiquement">
            <a:extLst>
              <a:ext uri="{FF2B5EF4-FFF2-40B4-BE49-F238E27FC236}">
                <a16:creationId xmlns:a16="http://schemas.microsoft.com/office/drawing/2014/main" xmlns="" id="{9EF50632-364D-A2BD-76DB-592167D46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340768"/>
            <a:ext cx="4073928" cy="3055446"/>
          </a:xfrm>
          <a:prstGeom prst="rect">
            <a:avLst/>
          </a:prstGeom>
        </p:spPr>
      </p:pic>
      <p:pic>
        <p:nvPicPr>
          <p:cNvPr id="7" name="Image 6" descr="Une image contenant ciel, extérieur, herbe, arbre&#10;&#10;Description générée automatiquement">
            <a:extLst>
              <a:ext uri="{FF2B5EF4-FFF2-40B4-BE49-F238E27FC236}">
                <a16:creationId xmlns:a16="http://schemas.microsoft.com/office/drawing/2014/main" xmlns="" id="{5EF900B8-C807-C3CD-6F04-BCB3A518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0768"/>
            <a:ext cx="4073928" cy="30554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E89BFF1-DA9A-F28C-6F1E-59DE0779C5C5}"/>
              </a:ext>
            </a:extLst>
          </p:cNvPr>
          <p:cNvSpPr txBox="1"/>
          <p:nvPr/>
        </p:nvSpPr>
        <p:spPr>
          <a:xfrm>
            <a:off x="311471" y="4500737"/>
            <a:ext cx="10766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Importance de bien réfléchir le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design de l’aménagement </a:t>
            </a:r>
            <a:r>
              <a:rPr lang="fr-FR" sz="2800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avec une répartition homogène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Limiter la densité </a:t>
            </a:r>
            <a:r>
              <a:rPr lang="fr-FR" sz="2800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(30 à 50 arbres)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Choix des essences </a:t>
            </a:r>
            <a:r>
              <a:rPr lang="fr-FR" sz="2800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permettant d’être utilisées comme secours pour le fourrage.</a:t>
            </a:r>
          </a:p>
        </p:txBody>
      </p:sp>
    </p:spTree>
    <p:extLst>
      <p:ext uri="{BB962C8B-B14F-4D97-AF65-F5344CB8AC3E}">
        <p14:creationId xmlns:p14="http://schemas.microsoft.com/office/powerpoint/2010/main" val="85700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3778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88004" y="5294147"/>
            <a:ext cx="11882215" cy="1447221"/>
            <a:chOff x="78784" y="5079999"/>
            <a:chExt cx="11765277" cy="1432978"/>
          </a:xfrm>
        </p:grpSpPr>
        <p:pic>
          <p:nvPicPr>
            <p:cNvPr id="13" name="image1.gif" descr="Résultat de recherche d'images pour &quot;APCA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4" y="5079999"/>
              <a:ext cx="1408562" cy="143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 descr="qualitropic new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9109" y="5510351"/>
              <a:ext cx="2094952" cy="46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26" y="5241012"/>
              <a:ext cx="941128" cy="100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105" y="5305109"/>
              <a:ext cx="835819" cy="87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828" y="5412573"/>
              <a:ext cx="1346930" cy="66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18" descr="Logo-INRA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004" y="5527018"/>
              <a:ext cx="1642271" cy="43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75" y="5321346"/>
              <a:ext cx="1093602" cy="842456"/>
            </a:xfrm>
            <a:prstGeom prst="rect">
              <a:avLst/>
            </a:prstGeom>
          </p:spPr>
        </p:pic>
      </p:grp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4" name="Groupe 15"/>
          <p:cNvGrpSpPr>
            <a:grpSpLocks noChangeAspect="1"/>
          </p:cNvGrpSpPr>
          <p:nvPr/>
        </p:nvGrpSpPr>
        <p:grpSpPr>
          <a:xfrm>
            <a:off x="9411553" y="0"/>
            <a:ext cx="2739641" cy="2966560"/>
            <a:chOff x="7858969" y="94596"/>
            <a:chExt cx="1285031" cy="140381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969" y="94596"/>
              <a:ext cx="1285031" cy="140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041" y="144432"/>
              <a:ext cx="899361" cy="71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9" descr="0JWmq4h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4898" y="5630026"/>
            <a:ext cx="962141" cy="96214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2968C608-1ED6-F5B9-1531-EEE332684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682" y="1827900"/>
            <a:ext cx="8540630" cy="1015200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Merci à tous de votre attention</a:t>
            </a:r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xmlns="" id="{486F26EE-E1FB-CAD5-7D38-AF8060AA552E}"/>
              </a:ext>
            </a:extLst>
          </p:cNvPr>
          <p:cNvSpPr txBox="1">
            <a:spLocks/>
          </p:cNvSpPr>
          <p:nvPr/>
        </p:nvSpPr>
        <p:spPr>
          <a:xfrm>
            <a:off x="914400" y="3102460"/>
            <a:ext cx="9513937" cy="1128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BCD025"/>
              </a:buClr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9DA79D"/>
              </a:buClr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M. Arnaud Deltour (CA NPDC)</a:t>
            </a:r>
          </a:p>
          <a:p>
            <a:r>
              <a:rPr lang="fr-FR"/>
              <a:t>06 73 94 36 68</a:t>
            </a:r>
          </a:p>
          <a:p>
            <a:r>
              <a:rPr lang="fr-FR"/>
              <a:t>arnaud.deltour@npdc.chambagri.fr</a:t>
            </a:r>
          </a:p>
          <a:p>
            <a:endParaRPr lang="fr-FR" dirty="0"/>
          </a:p>
        </p:txBody>
      </p:sp>
      <p:pic>
        <p:nvPicPr>
          <p:cNvPr id="25" name="Image 2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xmlns="" id="{2995F36F-83E1-2532-8FDA-946FCD4203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23" y="2843100"/>
            <a:ext cx="1626469" cy="16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3778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88004" y="5294147"/>
            <a:ext cx="11882215" cy="1447221"/>
            <a:chOff x="78784" y="5079999"/>
            <a:chExt cx="11765277" cy="1432978"/>
          </a:xfrm>
        </p:grpSpPr>
        <p:pic>
          <p:nvPicPr>
            <p:cNvPr id="13" name="image1.gif" descr="Résultat de recherche d'images pour &quot;APCA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4" y="5079999"/>
              <a:ext cx="1408562" cy="143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 descr="qualitropic new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9109" y="5510351"/>
              <a:ext cx="2094952" cy="46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26" y="5241012"/>
              <a:ext cx="941128" cy="100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105" y="5305109"/>
              <a:ext cx="835819" cy="87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828" y="5412573"/>
              <a:ext cx="1346930" cy="66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18" descr="Logo-INRA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004" y="5527018"/>
              <a:ext cx="1642271" cy="43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75" y="5321346"/>
              <a:ext cx="1093602" cy="842456"/>
            </a:xfrm>
            <a:prstGeom prst="rect">
              <a:avLst/>
            </a:prstGeom>
          </p:spPr>
        </p:pic>
      </p:grp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grpSp>
        <p:nvGrpSpPr>
          <p:cNvPr id="4" name="Groupe 15"/>
          <p:cNvGrpSpPr>
            <a:grpSpLocks noChangeAspect="1"/>
          </p:cNvGrpSpPr>
          <p:nvPr/>
        </p:nvGrpSpPr>
        <p:grpSpPr>
          <a:xfrm>
            <a:off x="9411553" y="0"/>
            <a:ext cx="2739641" cy="2966560"/>
            <a:chOff x="7858969" y="94596"/>
            <a:chExt cx="1285031" cy="140381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969" y="94596"/>
              <a:ext cx="1285031" cy="140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041" y="144432"/>
              <a:ext cx="899361" cy="71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9" descr="0JWmq4h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4898" y="5630026"/>
            <a:ext cx="962141" cy="96214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9CA747-B29F-C835-16C3-ECFAD4FAE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229" y="3532028"/>
            <a:ext cx="7117666" cy="10152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/>
              <a:t>Bibliothèque interactive </a:t>
            </a:r>
            <a:r>
              <a:rPr lang="fr-FR" sz="4000" dirty="0"/>
              <a:t>sur l’agroforesterie en élevage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Quels </a:t>
            </a:r>
            <a:r>
              <a:rPr lang="fr-FR" sz="4000" b="1" dirty="0"/>
              <a:t>trous dans la raquette </a:t>
            </a:r>
            <a:r>
              <a:rPr lang="fr-FR" sz="4000" dirty="0"/>
              <a:t>? 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xmlns="" id="{B1FDB03D-1DCA-CF50-79C3-8EC48D309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3127" y="4811413"/>
            <a:ext cx="6859540" cy="11286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Intervenant : Brendan Godoc (Idele)</a:t>
            </a:r>
          </a:p>
        </p:txBody>
      </p:sp>
      <p:pic>
        <p:nvPicPr>
          <p:cNvPr id="8" name="Image 7" descr="0JWmq4hY.jpg">
            <a:extLst>
              <a:ext uri="{FF2B5EF4-FFF2-40B4-BE49-F238E27FC236}">
                <a16:creationId xmlns:a16="http://schemas.microsoft.com/office/drawing/2014/main" xmlns="" id="{FB0A00B6-3BDF-12C4-62EB-B2E0DEB035D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52104" y="3374723"/>
            <a:ext cx="2174269" cy="2174269"/>
          </a:xfrm>
          <a:prstGeom prst="rect">
            <a:avLst/>
          </a:prstGeom>
        </p:spPr>
      </p:pic>
      <p:pic>
        <p:nvPicPr>
          <p:cNvPr id="21" name="Image 20" descr="Une image contenant intérieur, mur, meubles, personne&#10;&#10;Description générée automatiquement">
            <a:extLst>
              <a:ext uri="{FF2B5EF4-FFF2-40B4-BE49-F238E27FC236}">
                <a16:creationId xmlns:a16="http://schemas.microsoft.com/office/drawing/2014/main" xmlns="" id="{6A9C7466-F10F-695F-B1DD-86374F0595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5"/>
          <a:stretch/>
        </p:blipFill>
        <p:spPr>
          <a:xfrm>
            <a:off x="-1214426" y="1554079"/>
            <a:ext cx="4283968" cy="2611029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EA8D75E-6CFD-FFFA-864F-3AE660F318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85173" y="-583132"/>
            <a:ext cx="4426489" cy="2520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640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260E0F-F626-2C82-059F-E336A7E1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Capitaliser les résultats de projets de R&amp;D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1888BE1-665D-C967-E166-5801E5A5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>
                <a:solidFill>
                  <a:srgbClr val="E9E5DC"/>
                </a:solidFill>
              </a:rPr>
              <a:pPr/>
              <a:t>17</a:t>
            </a:fld>
            <a:endParaRPr lang="fr-FR" dirty="0">
              <a:solidFill>
                <a:srgbClr val="E9E5DC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5A50100-4681-FBCD-D6E0-C3A5E0B22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263" r="1507" b="34877"/>
          <a:stretch/>
        </p:blipFill>
        <p:spPr>
          <a:xfrm>
            <a:off x="6900353" y="1998517"/>
            <a:ext cx="4823305" cy="2943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8926D4-F19D-4E5A-5FF4-5F728308F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5" y="2055438"/>
            <a:ext cx="4934522" cy="24001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0BC2054-5AC5-7F5A-F6B6-FB728377A2B1}"/>
              </a:ext>
            </a:extLst>
          </p:cNvPr>
          <p:cNvSpPr txBox="1"/>
          <p:nvPr/>
        </p:nvSpPr>
        <p:spPr>
          <a:xfrm>
            <a:off x="357125" y="1514855"/>
            <a:ext cx="386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1: inventaire des projets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42FF42E-92F2-5B09-8139-624385D6941C}"/>
              </a:ext>
            </a:extLst>
          </p:cNvPr>
          <p:cNvSpPr txBox="1"/>
          <p:nvPr/>
        </p:nvSpPr>
        <p:spPr>
          <a:xfrm>
            <a:off x="5836920" y="1567190"/>
            <a:ext cx="575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2: Inventaire des connaissances acquises 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xmlns="" id="{58E1D75D-30DD-7D32-B110-2E211A68048C}"/>
              </a:ext>
            </a:extLst>
          </p:cNvPr>
          <p:cNvSpPr/>
          <p:nvPr/>
        </p:nvSpPr>
        <p:spPr>
          <a:xfrm>
            <a:off x="5836920" y="2684736"/>
            <a:ext cx="518160" cy="1302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xmlns="" id="{EFB773A0-CE82-4FE8-D58C-17F67E70167C}"/>
              </a:ext>
            </a:extLst>
          </p:cNvPr>
          <p:cNvSpPr/>
          <p:nvPr/>
        </p:nvSpPr>
        <p:spPr>
          <a:xfrm>
            <a:off x="828040" y="5148985"/>
            <a:ext cx="518160" cy="13025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ECA0C13-8030-0109-02A6-B72D98FD259D}"/>
              </a:ext>
            </a:extLst>
          </p:cNvPr>
          <p:cNvSpPr txBox="1"/>
          <p:nvPr/>
        </p:nvSpPr>
        <p:spPr>
          <a:xfrm>
            <a:off x="1508822" y="5201278"/>
            <a:ext cx="10416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volonté : Mettre de l’ordre dans la bibliographie existante, proposer un outil pédagogique et en ligne pour découvrir/retrouver les ressources clés sur l’agroforesterie en élevage </a:t>
            </a:r>
          </a:p>
          <a:p>
            <a:r>
              <a:rPr lang="fr-FR" dirty="0"/>
              <a:t>Une manière de rentrer dans la </a:t>
            </a:r>
            <a:r>
              <a:rPr lang="fr-FR" dirty="0">
                <a:hlinkClick r:id="rId4"/>
              </a:rPr>
              <a:t>Base Documentaire Collaborative • RMT AgroforesterieS (rmt-agroforesteries.fr)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44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1C8798-2E68-23D9-F959-EDCA3295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outil disponible en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AD3A388-2F7B-66E5-D6B6-4260FD90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00200"/>
            <a:ext cx="4602480" cy="470912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service en ligne bien approprié et gratuit : </a:t>
            </a:r>
            <a:r>
              <a:rPr lang="fr-FR" dirty="0" err="1"/>
              <a:t>genially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collaboration en 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stage de 2 mois encadré par le RMT et Renaud Blanchet (CA52) pour alimenter chaque « rubrique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plus de 80 ressources renseignées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accessible sur la page du GT élevage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interface qui peut s’intégrer dans plusieurs pages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Utilisable hors ligne (sauf les liens)</a:t>
            </a:r>
          </a:p>
          <a:p>
            <a:pPr marL="11430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1792BFD-0959-A17E-AB87-8D9C7FA2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>
                <a:solidFill>
                  <a:srgbClr val="E9E5DC"/>
                </a:solidFill>
              </a:rPr>
              <a:pPr/>
              <a:t>18</a:t>
            </a:fld>
            <a:endParaRPr lang="fr-FR" dirty="0">
              <a:solidFill>
                <a:srgbClr val="E9E5DC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3889B0C-07F5-6129-5626-77B35E21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80" y="1838960"/>
            <a:ext cx="7138780" cy="405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68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C4DB29-C2CD-31DC-8DB4-E181CABD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résultat après un an et demi de travail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660C0A7-46EB-2AD6-F2F6-A122C8EC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>
                <a:solidFill>
                  <a:srgbClr val="E9E5DC"/>
                </a:solidFill>
              </a:rPr>
              <a:pPr/>
              <a:t>19</a:t>
            </a:fld>
            <a:endParaRPr lang="fr-FR" dirty="0">
              <a:solidFill>
                <a:srgbClr val="E9E5DC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33EED97-F530-A1FD-526A-AE7562C1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77" y="4302108"/>
            <a:ext cx="4248202" cy="244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194D906-EA7B-2163-D6EF-8874DC5AE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0" y="1140609"/>
            <a:ext cx="4496642" cy="255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04AE46A-70A8-C700-8C1C-AD9A95295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75" y="3955093"/>
            <a:ext cx="4810212" cy="270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8C69469-1BAD-9CFD-91DB-92595F8D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099" y="2155395"/>
            <a:ext cx="5521923" cy="1273605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6588395C-5C5B-11E9-407D-AD91E4F632D7}"/>
              </a:ext>
            </a:extLst>
          </p:cNvPr>
          <p:cNvSpPr/>
          <p:nvPr/>
        </p:nvSpPr>
        <p:spPr>
          <a:xfrm>
            <a:off x="5314543" y="4907279"/>
            <a:ext cx="436017" cy="7183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xmlns="" id="{4D625AA9-BD5E-BDA9-FAE3-9F5C74E3B301}"/>
              </a:ext>
            </a:extLst>
          </p:cNvPr>
          <p:cNvSpPr/>
          <p:nvPr/>
        </p:nvSpPr>
        <p:spPr>
          <a:xfrm rot="5400000">
            <a:off x="2724224" y="3609491"/>
            <a:ext cx="339550" cy="6912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8242FB03-7DA7-5AE9-332C-D73FE01A4025}"/>
              </a:ext>
            </a:extLst>
          </p:cNvPr>
          <p:cNvSpPr/>
          <p:nvPr/>
        </p:nvSpPr>
        <p:spPr>
          <a:xfrm rot="16200000">
            <a:off x="8927286" y="3269940"/>
            <a:ext cx="339550" cy="6912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xmlns="" id="{17B5EF38-502A-C5A7-EE53-C8DDB37AC3BF}"/>
              </a:ext>
            </a:extLst>
          </p:cNvPr>
          <p:cNvSpPr/>
          <p:nvPr/>
        </p:nvSpPr>
        <p:spPr>
          <a:xfrm rot="17782698">
            <a:off x="10462727" y="1407162"/>
            <a:ext cx="339550" cy="6912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5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4089" y="5700713"/>
            <a:ext cx="721995" cy="198120"/>
          </a:xfrm>
          <a:custGeom>
            <a:avLst/>
            <a:gdLst/>
            <a:ahLst/>
            <a:cxnLst/>
            <a:rect l="l" t="t" r="r" b="b"/>
            <a:pathLst>
              <a:path w="962659" h="264159">
                <a:moveTo>
                  <a:pt x="0" y="264160"/>
                </a:moveTo>
                <a:lnTo>
                  <a:pt x="962659" y="264160"/>
                </a:lnTo>
                <a:lnTo>
                  <a:pt x="962659" y="0"/>
                </a:lnTo>
                <a:lnTo>
                  <a:pt x="0" y="0"/>
                </a:lnTo>
                <a:lnTo>
                  <a:pt x="0" y="26416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7264" y="570517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20" dirty="0"/>
              <a:t>L</a:t>
            </a:r>
            <a:r>
              <a:rPr spc="-116" dirty="0"/>
              <a:t>e</a:t>
            </a:r>
            <a:r>
              <a:rPr dirty="0"/>
              <a:t>s</a:t>
            </a:r>
            <a:r>
              <a:rPr spc="-206" dirty="0"/>
              <a:t> </a:t>
            </a:r>
            <a:r>
              <a:rPr spc="-116" dirty="0"/>
              <a:t>s</a:t>
            </a:r>
            <a:r>
              <a:rPr spc="-131" dirty="0"/>
              <a:t>i</a:t>
            </a:r>
            <a:r>
              <a:rPr spc="-116" dirty="0"/>
              <a:t>te</a:t>
            </a:r>
            <a:r>
              <a:rPr dirty="0"/>
              <a:t>s</a:t>
            </a:r>
            <a:r>
              <a:rPr spc="-206" dirty="0"/>
              <a:t> </a:t>
            </a:r>
            <a:r>
              <a:rPr spc="-120" dirty="0"/>
              <a:t>d</a:t>
            </a:r>
            <a:r>
              <a:rPr spc="-236" dirty="0"/>
              <a:t>’</a:t>
            </a:r>
            <a:r>
              <a:rPr spc="-116" dirty="0"/>
              <a:t>ét</a:t>
            </a:r>
            <a:r>
              <a:rPr spc="-127" dirty="0"/>
              <a:t>u</a:t>
            </a:r>
            <a:r>
              <a:rPr spc="-120" dirty="0"/>
              <a:t>d</a:t>
            </a:r>
            <a:r>
              <a:rPr spc="-116" dirty="0"/>
              <a:t>e</a:t>
            </a:r>
            <a:r>
              <a:rPr dirty="0"/>
              <a:t>s</a:t>
            </a:r>
            <a:r>
              <a:rPr spc="-176" dirty="0"/>
              <a:t> </a:t>
            </a:r>
            <a:r>
              <a:rPr dirty="0"/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6156" y="2504199"/>
            <a:ext cx="409027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dirty="0">
                <a:solidFill>
                  <a:srgbClr val="3B3B3B"/>
                </a:solidFill>
                <a:latin typeface="Corbel"/>
                <a:cs typeface="Corbel"/>
              </a:rPr>
              <a:t>4</a:t>
            </a:r>
            <a:r>
              <a:rPr sz="1400" b="1" spc="-3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b="1" spc="-4" dirty="0">
                <a:solidFill>
                  <a:srgbClr val="3B3B3B"/>
                </a:solidFill>
                <a:latin typeface="Corbel"/>
                <a:cs typeface="Corbel"/>
              </a:rPr>
              <a:t>exploitations</a:t>
            </a:r>
            <a:r>
              <a:rPr sz="1400" b="1" spc="-19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:</a:t>
            </a:r>
            <a:r>
              <a:rPr lang="fr-FR" sz="1400" dirty="0">
                <a:solidFill>
                  <a:srgbClr val="3B3B3B"/>
                </a:solidFill>
                <a:latin typeface="Corbel"/>
                <a:cs typeface="Corbel"/>
              </a:rPr>
              <a:t> 5 parcelles suivies</a:t>
            </a:r>
            <a:endParaRPr sz="1400" dirty="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1502" y="2790552"/>
            <a:ext cx="288845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790" indent="-215265">
              <a:spcBef>
                <a:spcPts val="75"/>
              </a:spcBef>
              <a:buChar char="-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La f</a:t>
            </a:r>
            <a:r>
              <a:rPr sz="1350" spc="4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e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rme du</a:t>
            </a:r>
            <a:r>
              <a:rPr sz="1350" spc="-71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sz="1350" spc="-8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W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i</a:t>
            </a:r>
            <a:r>
              <a:rPr sz="1350" spc="-8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n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t</a:t>
            </a:r>
            <a:r>
              <a:rPr sz="1350" spc="8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sz="1350" spc="-8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BRU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NEM</a:t>
            </a:r>
            <a:r>
              <a:rPr sz="1350" spc="-11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B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E</a:t>
            </a:r>
            <a:r>
              <a:rPr sz="1350" spc="-8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R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T</a:t>
            </a:r>
            <a:endParaRPr sz="1350" dirty="0">
              <a:latin typeface="Corbel"/>
              <a:cs typeface="Calibri" panose="020F0502020204030204" pitchFamily="34" charset="0"/>
            </a:endParaRPr>
          </a:p>
          <a:p>
            <a:pPr marL="224790" indent="-215265">
              <a:spcBef>
                <a:spcPts val="4"/>
              </a:spcBef>
              <a:buChar char="-"/>
              <a:tabLst>
                <a:tab pos="224314" algn="l"/>
                <a:tab pos="224790" algn="l"/>
              </a:tabLst>
            </a:pPr>
            <a:r>
              <a:rPr sz="1350" spc="-4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Exploitation</a:t>
            </a:r>
            <a:r>
              <a:rPr sz="1350" spc="-19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de</a:t>
            </a:r>
            <a:r>
              <a:rPr sz="1350" spc="-4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 M.Fontaine</a:t>
            </a:r>
            <a:r>
              <a:rPr sz="1350" spc="23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alibri" panose="020F0502020204030204" pitchFamily="34" charset="0"/>
              </a:rPr>
              <a:t>PREURES</a:t>
            </a:r>
            <a:endParaRPr sz="1350" dirty="0">
              <a:latin typeface="Corbel"/>
              <a:cs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6155" y="3327111"/>
            <a:ext cx="279177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790" indent="-215265">
              <a:spcBef>
                <a:spcPts val="75"/>
              </a:spcBef>
              <a:buChar char="-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SCEA</a:t>
            </a:r>
            <a:r>
              <a:rPr sz="1350" spc="-30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Prevost,</a:t>
            </a:r>
            <a:r>
              <a:rPr sz="1350" spc="-11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BUNEVILLE</a:t>
            </a:r>
            <a:endParaRPr sz="1350" dirty="0">
              <a:latin typeface="Corbel"/>
              <a:cs typeface="Corbel"/>
            </a:endParaRPr>
          </a:p>
          <a:p>
            <a:pPr marL="240030" indent="-230505">
              <a:spcBef>
                <a:spcPts val="4"/>
              </a:spcBef>
              <a:buChar char="-"/>
              <a:tabLst>
                <a:tab pos="239554" algn="l"/>
                <a:tab pos="240030" algn="l"/>
              </a:tabLst>
            </a:pP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Exploitation</a:t>
            </a:r>
            <a:r>
              <a:rPr sz="1350" spc="-3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de</a:t>
            </a:r>
            <a:r>
              <a:rPr sz="1350" spc="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M.François</a:t>
            </a:r>
            <a:r>
              <a:rPr sz="1350" spc="-49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ZOTEUX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8168" y="2723752"/>
            <a:ext cx="228600" cy="1209675"/>
          </a:xfrm>
          <a:custGeom>
            <a:avLst/>
            <a:gdLst/>
            <a:ahLst/>
            <a:cxnLst/>
            <a:rect l="l" t="t" r="r" b="b"/>
            <a:pathLst>
              <a:path w="304800" h="1612900">
                <a:moveTo>
                  <a:pt x="0" y="909320"/>
                </a:moveTo>
                <a:lnTo>
                  <a:pt x="48952" y="910969"/>
                </a:lnTo>
                <a:lnTo>
                  <a:pt x="88915" y="915463"/>
                </a:lnTo>
                <a:lnTo>
                  <a:pt x="115853" y="922125"/>
                </a:lnTo>
                <a:lnTo>
                  <a:pt x="125730" y="930275"/>
                </a:lnTo>
                <a:lnTo>
                  <a:pt x="125730" y="1240155"/>
                </a:lnTo>
                <a:lnTo>
                  <a:pt x="135606" y="1248304"/>
                </a:lnTo>
                <a:lnTo>
                  <a:pt x="162544" y="1254966"/>
                </a:lnTo>
                <a:lnTo>
                  <a:pt x="202507" y="1259460"/>
                </a:lnTo>
                <a:lnTo>
                  <a:pt x="251460" y="1261110"/>
                </a:lnTo>
                <a:lnTo>
                  <a:pt x="202507" y="1262759"/>
                </a:lnTo>
                <a:lnTo>
                  <a:pt x="162544" y="1267253"/>
                </a:lnTo>
                <a:lnTo>
                  <a:pt x="135606" y="1273915"/>
                </a:lnTo>
                <a:lnTo>
                  <a:pt x="125730" y="1282065"/>
                </a:lnTo>
                <a:lnTo>
                  <a:pt x="125730" y="1591945"/>
                </a:lnTo>
                <a:lnTo>
                  <a:pt x="115853" y="1600094"/>
                </a:lnTo>
                <a:lnTo>
                  <a:pt x="88915" y="1606756"/>
                </a:lnTo>
                <a:lnTo>
                  <a:pt x="48952" y="1611250"/>
                </a:lnTo>
                <a:lnTo>
                  <a:pt x="0" y="1612900"/>
                </a:lnTo>
              </a:path>
              <a:path w="304800" h="1612900">
                <a:moveTo>
                  <a:pt x="53339" y="0"/>
                </a:moveTo>
                <a:lnTo>
                  <a:pt x="102292" y="1649"/>
                </a:lnTo>
                <a:lnTo>
                  <a:pt x="142255" y="6143"/>
                </a:lnTo>
                <a:lnTo>
                  <a:pt x="169193" y="12805"/>
                </a:lnTo>
                <a:lnTo>
                  <a:pt x="179070" y="20955"/>
                </a:lnTo>
                <a:lnTo>
                  <a:pt x="179070" y="329565"/>
                </a:lnTo>
                <a:lnTo>
                  <a:pt x="188946" y="337714"/>
                </a:lnTo>
                <a:lnTo>
                  <a:pt x="215884" y="344376"/>
                </a:lnTo>
                <a:lnTo>
                  <a:pt x="255847" y="348870"/>
                </a:lnTo>
                <a:lnTo>
                  <a:pt x="304800" y="350520"/>
                </a:lnTo>
                <a:lnTo>
                  <a:pt x="255847" y="352169"/>
                </a:lnTo>
                <a:lnTo>
                  <a:pt x="215884" y="356663"/>
                </a:lnTo>
                <a:lnTo>
                  <a:pt x="188946" y="363325"/>
                </a:lnTo>
                <a:lnTo>
                  <a:pt x="179070" y="371475"/>
                </a:lnTo>
                <a:lnTo>
                  <a:pt x="179070" y="680085"/>
                </a:lnTo>
                <a:lnTo>
                  <a:pt x="169193" y="688234"/>
                </a:lnTo>
                <a:lnTo>
                  <a:pt x="142255" y="694896"/>
                </a:lnTo>
                <a:lnTo>
                  <a:pt x="102292" y="699390"/>
                </a:lnTo>
                <a:lnTo>
                  <a:pt x="53339" y="701040"/>
                </a:lnTo>
              </a:path>
            </a:pathLst>
          </a:custGeom>
          <a:ln w="6350">
            <a:solidFill>
              <a:srgbClr val="3B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63916" y="3415218"/>
            <a:ext cx="1052513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spc="-4" dirty="0">
                <a:solidFill>
                  <a:srgbClr val="3B3B3B"/>
                </a:solidFill>
                <a:latin typeface="Corbel"/>
                <a:cs typeface="Corbel"/>
              </a:rPr>
              <a:t>Agriculture</a:t>
            </a:r>
            <a:endParaRPr sz="1200">
              <a:latin typeface="Corbel"/>
              <a:cs typeface="Corbel"/>
            </a:endParaRPr>
          </a:p>
          <a:p>
            <a:pPr marL="9525">
              <a:spcBef>
                <a:spcPts val="4"/>
              </a:spcBef>
            </a:pPr>
            <a:r>
              <a:rPr sz="1200" spc="-4" dirty="0">
                <a:solidFill>
                  <a:srgbClr val="3B3B3B"/>
                </a:solidFill>
                <a:latin typeface="Corbel"/>
                <a:cs typeface="Corbel"/>
              </a:rPr>
              <a:t>Conventionnelle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4685" y="2816857"/>
            <a:ext cx="7239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spc="-4" dirty="0">
                <a:solidFill>
                  <a:srgbClr val="3B3B3B"/>
                </a:solidFill>
                <a:latin typeface="Corbel"/>
                <a:cs typeface="Corbel"/>
              </a:rPr>
              <a:t>Agriculture</a:t>
            </a:r>
            <a:endParaRPr sz="1200">
              <a:latin typeface="Corbel"/>
              <a:cs typeface="Corbel"/>
            </a:endParaRPr>
          </a:p>
          <a:p>
            <a:pPr marL="9525">
              <a:spcBef>
                <a:spcPts val="4"/>
              </a:spcBef>
            </a:pPr>
            <a:r>
              <a:rPr sz="1200" spc="-4" dirty="0">
                <a:solidFill>
                  <a:srgbClr val="3B3B3B"/>
                </a:solidFill>
                <a:latin typeface="Corbel"/>
                <a:cs typeface="Corbel"/>
              </a:rPr>
              <a:t>Biologique</a:t>
            </a:r>
            <a:endParaRPr sz="12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55995" y="2376088"/>
            <a:ext cx="4478655" cy="1901190"/>
            <a:chOff x="6042659" y="551180"/>
            <a:chExt cx="5971540" cy="2534920"/>
          </a:xfrm>
        </p:grpSpPr>
        <p:sp>
          <p:nvSpPr>
            <p:cNvPr id="11" name="object 11"/>
            <p:cNvSpPr/>
            <p:nvPr/>
          </p:nvSpPr>
          <p:spPr>
            <a:xfrm>
              <a:off x="6049009" y="557530"/>
              <a:ext cx="5958840" cy="2522220"/>
            </a:xfrm>
            <a:custGeom>
              <a:avLst/>
              <a:gdLst/>
              <a:ahLst/>
              <a:cxnLst/>
              <a:rect l="l" t="t" r="r" b="b"/>
              <a:pathLst>
                <a:path w="5958840" h="2522220">
                  <a:moveTo>
                    <a:pt x="5958840" y="0"/>
                  </a:moveTo>
                  <a:lnTo>
                    <a:pt x="0" y="0"/>
                  </a:lnTo>
                  <a:lnTo>
                    <a:pt x="0" y="2522220"/>
                  </a:lnTo>
                  <a:lnTo>
                    <a:pt x="5958840" y="2522220"/>
                  </a:lnTo>
                  <a:lnTo>
                    <a:pt x="595884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49009" y="557530"/>
              <a:ext cx="5958840" cy="2522220"/>
            </a:xfrm>
            <a:custGeom>
              <a:avLst/>
              <a:gdLst/>
              <a:ahLst/>
              <a:cxnLst/>
              <a:rect l="l" t="t" r="r" b="b"/>
              <a:pathLst>
                <a:path w="5958840" h="2522220">
                  <a:moveTo>
                    <a:pt x="0" y="2522220"/>
                  </a:moveTo>
                  <a:lnTo>
                    <a:pt x="5958840" y="2522220"/>
                  </a:lnTo>
                  <a:lnTo>
                    <a:pt x="5958840" y="0"/>
                  </a:lnTo>
                  <a:lnTo>
                    <a:pt x="0" y="0"/>
                  </a:lnTo>
                  <a:lnTo>
                    <a:pt x="0" y="2522220"/>
                  </a:lnTo>
                  <a:close/>
                </a:path>
              </a:pathLst>
            </a:custGeom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119146" y="2278934"/>
            <a:ext cx="4348163" cy="863698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24314" indent="-215265">
              <a:spcBef>
                <a:spcPts val="975"/>
              </a:spcBef>
              <a:buFont typeface="Arial MT"/>
              <a:buChar char="•"/>
              <a:tabLst>
                <a:tab pos="224314" algn="l"/>
                <a:tab pos="224790" algn="l"/>
              </a:tabLst>
            </a:pPr>
            <a:r>
              <a:rPr sz="1350" b="1" dirty="0">
                <a:solidFill>
                  <a:schemeClr val="accent5"/>
                </a:solidFill>
                <a:latin typeface="Corbel"/>
                <a:cs typeface="Corbel"/>
              </a:rPr>
              <a:t>Les</a:t>
            </a:r>
            <a:r>
              <a:rPr sz="1350" b="1" spc="-15" dirty="0">
                <a:solidFill>
                  <a:schemeClr val="accent5"/>
                </a:solidFill>
                <a:latin typeface="Corbel"/>
                <a:cs typeface="Corbel"/>
              </a:rPr>
              <a:t> </a:t>
            </a:r>
            <a:r>
              <a:rPr sz="1350" b="1" spc="-4" dirty="0">
                <a:solidFill>
                  <a:schemeClr val="accent5"/>
                </a:solidFill>
                <a:latin typeface="Corbel"/>
                <a:cs typeface="Corbel"/>
              </a:rPr>
              <a:t>caractéristiques</a:t>
            </a:r>
            <a:r>
              <a:rPr sz="1350" b="1" spc="26" dirty="0">
                <a:solidFill>
                  <a:schemeClr val="accent5"/>
                </a:solidFill>
                <a:latin typeface="Corbel"/>
                <a:cs typeface="Corbel"/>
              </a:rPr>
              <a:t> </a:t>
            </a:r>
            <a:r>
              <a:rPr sz="1350" b="1" dirty="0">
                <a:solidFill>
                  <a:schemeClr val="accent5"/>
                </a:solidFill>
                <a:latin typeface="Corbel"/>
                <a:cs typeface="Corbel"/>
              </a:rPr>
              <a:t>des</a:t>
            </a:r>
            <a:r>
              <a:rPr sz="1350" b="1" spc="-11" dirty="0">
                <a:solidFill>
                  <a:schemeClr val="accent5"/>
                </a:solidFill>
                <a:latin typeface="Corbel"/>
                <a:cs typeface="Corbel"/>
              </a:rPr>
              <a:t> </a:t>
            </a:r>
            <a:r>
              <a:rPr sz="1350" b="1" spc="-4" dirty="0">
                <a:solidFill>
                  <a:schemeClr val="accent5"/>
                </a:solidFill>
                <a:latin typeface="Corbel"/>
                <a:cs typeface="Corbel"/>
              </a:rPr>
              <a:t>exploitations</a:t>
            </a:r>
            <a:r>
              <a:rPr sz="1350" b="1" spc="8" dirty="0">
                <a:solidFill>
                  <a:schemeClr val="accent5"/>
                </a:solidFill>
                <a:latin typeface="Corbel"/>
                <a:cs typeface="Corbel"/>
              </a:rPr>
              <a:t> </a:t>
            </a:r>
            <a:r>
              <a:rPr sz="1350" b="1" spc="-4" dirty="0">
                <a:solidFill>
                  <a:schemeClr val="accent5"/>
                </a:solidFill>
                <a:latin typeface="Corbel"/>
                <a:cs typeface="Corbel"/>
              </a:rPr>
              <a:t>choisies </a:t>
            </a:r>
            <a:r>
              <a:rPr sz="1350" b="1" dirty="0">
                <a:solidFill>
                  <a:schemeClr val="accent5"/>
                </a:solidFill>
                <a:latin typeface="Corbel"/>
                <a:cs typeface="Corbel"/>
              </a:rPr>
              <a:t>:</a:t>
            </a:r>
          </a:p>
          <a:p>
            <a:pPr marL="9525" marR="3810" indent="59055">
              <a:spcBef>
                <a:spcPts val="900"/>
              </a:spcBef>
            </a:pPr>
            <a:r>
              <a:rPr sz="1350" dirty="0">
                <a:latin typeface="Corbel"/>
                <a:cs typeface="Corbel"/>
              </a:rPr>
              <a:t>-</a:t>
            </a:r>
            <a:r>
              <a:rPr sz="1350" spc="191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Prairie</a:t>
            </a:r>
            <a:r>
              <a:rPr sz="1350" spc="199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agroforestière</a:t>
            </a:r>
            <a:r>
              <a:rPr sz="1350" spc="199" dirty="0">
                <a:latin typeface="Corbel"/>
                <a:cs typeface="Corbel"/>
              </a:rPr>
              <a:t> </a:t>
            </a:r>
            <a:r>
              <a:rPr sz="1350" spc="4" dirty="0">
                <a:latin typeface="Corbel"/>
                <a:cs typeface="Corbel"/>
              </a:rPr>
              <a:t>avec</a:t>
            </a:r>
            <a:r>
              <a:rPr sz="1350" spc="188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des</a:t>
            </a:r>
            <a:r>
              <a:rPr sz="1350" spc="203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arbres</a:t>
            </a:r>
            <a:r>
              <a:rPr sz="1350" spc="203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âgés</a:t>
            </a:r>
            <a:r>
              <a:rPr sz="1350" spc="188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de</a:t>
            </a:r>
            <a:r>
              <a:rPr sz="1350" spc="191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plus</a:t>
            </a:r>
            <a:r>
              <a:rPr sz="1350" spc="188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de</a:t>
            </a:r>
            <a:r>
              <a:rPr sz="1350" spc="199" dirty="0">
                <a:latin typeface="Corbel"/>
                <a:cs typeface="Corbel"/>
              </a:rPr>
              <a:t> </a:t>
            </a:r>
            <a:r>
              <a:rPr sz="1350" spc="-8" dirty="0">
                <a:latin typeface="Corbel"/>
                <a:cs typeface="Corbel"/>
              </a:rPr>
              <a:t>15 </a:t>
            </a:r>
            <a:r>
              <a:rPr sz="1350" spc="-259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ans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19145" y="3353305"/>
            <a:ext cx="435102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orbel"/>
                <a:cs typeface="Corbel"/>
              </a:rPr>
              <a:t>-</a:t>
            </a:r>
            <a:r>
              <a:rPr sz="1350" spc="251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Présence</a:t>
            </a:r>
            <a:r>
              <a:rPr sz="1350" spc="255" dirty="0">
                <a:latin typeface="Corbel"/>
                <a:cs typeface="Corbel"/>
              </a:rPr>
              <a:t> </a:t>
            </a:r>
            <a:r>
              <a:rPr sz="1350" spc="4" dirty="0">
                <a:latin typeface="Corbel"/>
                <a:cs typeface="Corbel"/>
              </a:rPr>
              <a:t>d’un</a:t>
            </a:r>
            <a:r>
              <a:rPr sz="1350" spc="248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troupeau</a:t>
            </a:r>
            <a:r>
              <a:rPr sz="1350" spc="259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de</a:t>
            </a:r>
            <a:r>
              <a:rPr sz="1350" spc="259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vaches</a:t>
            </a:r>
            <a:r>
              <a:rPr sz="1350" spc="248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laitières</a:t>
            </a:r>
            <a:r>
              <a:rPr sz="1350" spc="248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ou</a:t>
            </a:r>
            <a:r>
              <a:rPr sz="1350" spc="259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allaitantes</a:t>
            </a:r>
            <a:endParaRPr sz="1350" dirty="0">
              <a:latin typeface="Corbel"/>
              <a:cs typeface="Corbel"/>
            </a:endParaRPr>
          </a:p>
          <a:p>
            <a:pPr marL="9525">
              <a:spcBef>
                <a:spcPts val="4"/>
              </a:spcBef>
            </a:pPr>
            <a:r>
              <a:rPr sz="1350" spc="-4" dirty="0">
                <a:latin typeface="Corbel"/>
                <a:cs typeface="Corbel"/>
              </a:rPr>
              <a:t>pâturant</a:t>
            </a:r>
            <a:r>
              <a:rPr sz="1350" spc="8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dans</a:t>
            </a:r>
            <a:r>
              <a:rPr sz="1350" spc="23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ces </a:t>
            </a:r>
            <a:r>
              <a:rPr sz="1350" dirty="0">
                <a:latin typeface="Corbel"/>
                <a:cs typeface="Corbel"/>
              </a:rPr>
              <a:t>prairies</a:t>
            </a:r>
            <a:r>
              <a:rPr sz="1350" spc="-4" dirty="0">
                <a:latin typeface="Corbel"/>
                <a:cs typeface="Corbel"/>
              </a:rPr>
              <a:t> durant</a:t>
            </a:r>
            <a:r>
              <a:rPr sz="1350" spc="4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la</a:t>
            </a:r>
            <a:r>
              <a:rPr sz="1350" spc="-4" dirty="0">
                <a:latin typeface="Corbel"/>
                <a:cs typeface="Corbel"/>
              </a:rPr>
              <a:t> </a:t>
            </a:r>
            <a:r>
              <a:rPr sz="1350" dirty="0">
                <a:latin typeface="Corbel"/>
                <a:cs typeface="Corbel"/>
              </a:rPr>
              <a:t>période</a:t>
            </a:r>
            <a:r>
              <a:rPr sz="1350" spc="4" dirty="0">
                <a:latin typeface="Corbel"/>
                <a:cs typeface="Corbel"/>
              </a:rPr>
              <a:t> </a:t>
            </a:r>
            <a:r>
              <a:rPr sz="1350" spc="-4" dirty="0">
                <a:latin typeface="Corbel"/>
                <a:cs typeface="Corbel"/>
              </a:rPr>
              <a:t>estivale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0004" y="2391197"/>
            <a:ext cx="4364355" cy="1901899"/>
          </a:xfrm>
          <a:custGeom>
            <a:avLst/>
            <a:gdLst/>
            <a:ahLst/>
            <a:cxnLst/>
            <a:rect l="l" t="t" r="r" b="b"/>
            <a:pathLst>
              <a:path w="5819140" h="2522220">
                <a:moveTo>
                  <a:pt x="0" y="2522220"/>
                </a:moveTo>
                <a:lnTo>
                  <a:pt x="5819140" y="2522220"/>
                </a:lnTo>
                <a:lnTo>
                  <a:pt x="5819140" y="0"/>
                </a:lnTo>
                <a:lnTo>
                  <a:pt x="0" y="0"/>
                </a:lnTo>
                <a:lnTo>
                  <a:pt x="0" y="2522220"/>
                </a:lnTo>
                <a:close/>
              </a:path>
            </a:pathLst>
          </a:custGeom>
          <a:ln w="6349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018824" y="5877116"/>
            <a:ext cx="7577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3B3B3B"/>
                </a:solidFill>
                <a:latin typeface="Corbel"/>
                <a:cs typeface="Corbel"/>
              </a:rPr>
              <a:t>B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u</a:t>
            </a:r>
            <a:r>
              <a:rPr sz="1350" spc="-8" dirty="0">
                <a:solidFill>
                  <a:srgbClr val="3B3B3B"/>
                </a:solidFill>
                <a:latin typeface="Corbel"/>
                <a:cs typeface="Corbel"/>
              </a:rPr>
              <a:t>n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e</a:t>
            </a:r>
            <a:r>
              <a:rPr sz="1350" spc="8" dirty="0">
                <a:solidFill>
                  <a:srgbClr val="3B3B3B"/>
                </a:solidFill>
                <a:latin typeface="Corbel"/>
                <a:cs typeface="Corbel"/>
              </a:rPr>
              <a:t>v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il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l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e2</a:t>
            </a:r>
            <a:endParaRPr sz="1350">
              <a:latin typeface="Corbel"/>
              <a:cs typeface="Corbe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81341" y="5873561"/>
            <a:ext cx="77962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Buneville</a:t>
            </a:r>
            <a:r>
              <a:rPr sz="1350" spc="-5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1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19146" y="5842160"/>
            <a:ext cx="52339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Zoteux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51994" y="5873560"/>
            <a:ext cx="5605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Preures</a:t>
            </a:r>
            <a:endParaRPr sz="1350" dirty="0">
              <a:latin typeface="Corbel"/>
              <a:cs typeface="Corbel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E2B694AA-7B7F-4AC6-8E39-B7DFAF8B2578}"/>
              </a:ext>
            </a:extLst>
          </p:cNvPr>
          <p:cNvGrpSpPr/>
          <p:nvPr/>
        </p:nvGrpSpPr>
        <p:grpSpPr>
          <a:xfrm>
            <a:off x="1572624" y="4366998"/>
            <a:ext cx="9125666" cy="1507564"/>
            <a:chOff x="48624" y="3338298"/>
            <a:chExt cx="9125666" cy="1507564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24" y="3386182"/>
              <a:ext cx="1874520" cy="14515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3876" y="3339910"/>
              <a:ext cx="1771650" cy="15049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9335" y="3344503"/>
              <a:ext cx="2051685" cy="14977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1473" y="3338298"/>
              <a:ext cx="1958340" cy="15075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7425" y="3340912"/>
              <a:ext cx="1586865" cy="150394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465278" y="5873560"/>
            <a:ext cx="87915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Brunembert</a:t>
            </a:r>
            <a:endParaRPr sz="1350" dirty="0">
              <a:latin typeface="Corbel"/>
              <a:cs typeface="Corbel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4DD1725F-36D2-4C34-8592-B7DBEB0FEDEA}"/>
              </a:ext>
            </a:extLst>
          </p:cNvPr>
          <p:cNvGrpSpPr/>
          <p:nvPr/>
        </p:nvGrpSpPr>
        <p:grpSpPr>
          <a:xfrm>
            <a:off x="138406" y="5173050"/>
            <a:ext cx="1219677" cy="1451566"/>
            <a:chOff x="1294318" y="5172901"/>
            <a:chExt cx="1599615" cy="1651286"/>
          </a:xfrm>
        </p:grpSpPr>
        <p:pic>
          <p:nvPicPr>
            <p:cNvPr id="1026" name="Picture 2" descr="L'Europe en région : les Hauts-de-France - Touteleurope.eu">
              <a:extLst>
                <a:ext uri="{FF2B5EF4-FFF2-40B4-BE49-F238E27FC236}">
                  <a16:creationId xmlns:a16="http://schemas.microsoft.com/office/drawing/2014/main" xmlns="" id="{A072FF53-3BE8-490E-AC3A-80B1E6E28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5" t="4027" r="19813" b="4027"/>
            <a:stretch/>
          </p:blipFill>
          <p:spPr bwMode="auto">
            <a:xfrm>
              <a:off x="1294318" y="5172901"/>
              <a:ext cx="1599615" cy="1651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66093891-7CD0-40C4-8366-D199AD3094F4}"/>
                </a:ext>
              </a:extLst>
            </p:cNvPr>
            <p:cNvSpPr/>
            <p:nvPr/>
          </p:nvSpPr>
          <p:spPr>
            <a:xfrm>
              <a:off x="1475656" y="5392952"/>
              <a:ext cx="241958" cy="1921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3C7D6F-BBAC-E802-C1E4-B661FB8885C1}"/>
              </a:ext>
            </a:extLst>
          </p:cNvPr>
          <p:cNvSpPr txBox="1"/>
          <p:nvPr/>
        </p:nvSpPr>
        <p:spPr>
          <a:xfrm>
            <a:off x="433014" y="1495076"/>
            <a:ext cx="1127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Etude réalisée sous l’expertise d’un comité technique composée d’agroforestiers et de conseillers production animale et fourragère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70E60E-AB73-8607-983A-4ED2E210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L’arrière-boutique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B5EFD9B-5ACF-D6AE-CBCB-779EAE60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507629A-9FD4-401A-E33C-C47A7AA3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268760"/>
            <a:ext cx="10553452" cy="54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58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2244A8-CD7F-802A-589C-D32E4ADB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maintenance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C20309B-2AA0-EC79-4279-2F46CE46E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766987" cy="422148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La maintenance de l’outil est assurée par le GT élevage, son animateur et les membres du groupe qui ont accès à l’interface pour mettre à jour l’outil </a:t>
            </a:r>
          </a:p>
          <a:p>
            <a:pPr lvl="1"/>
            <a:r>
              <a:rPr lang="fr-FR" dirty="0"/>
              <a:t>Profiter chacun de projets annexes pour flécher du temps sur l’outil </a:t>
            </a:r>
          </a:p>
          <a:p>
            <a:pPr marL="411480" lvl="1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  <a:p>
            <a:r>
              <a:rPr lang="fr-FR" dirty="0"/>
              <a:t>Pour toute demande d’ajout de </a:t>
            </a:r>
            <a:r>
              <a:rPr lang="fr-FR" u="sng" dirty="0"/>
              <a:t>nouvelles connaissances </a:t>
            </a:r>
            <a:r>
              <a:rPr lang="fr-FR" dirty="0"/>
              <a:t>dans l’outil : </a:t>
            </a:r>
          </a:p>
          <a:p>
            <a:pPr lvl="1"/>
            <a:r>
              <a:rPr lang="fr-FR" dirty="0"/>
              <a:t>Rajouter le document dans la base documentaire du RMT - </a:t>
            </a:r>
            <a:r>
              <a:rPr lang="fr-FR" dirty="0">
                <a:hlinkClick r:id="rId2"/>
              </a:rPr>
              <a:t>Ajouter un document • RMT AgroforesterieS (rmt-agroforesteries.fr)</a:t>
            </a:r>
            <a:endParaRPr lang="fr-FR" dirty="0"/>
          </a:p>
          <a:p>
            <a:pPr lvl="1"/>
            <a:r>
              <a:rPr lang="fr-FR" dirty="0"/>
              <a:t>envoyer un email à Blandine Fagot:  </a:t>
            </a:r>
            <a:r>
              <a:rPr lang="fr-FR" dirty="0">
                <a:hlinkClick r:id="rId3"/>
              </a:rPr>
              <a:t>blandine.fagot@idele.fr</a:t>
            </a:r>
            <a:r>
              <a:rPr lang="fr-FR" dirty="0"/>
              <a:t> (et </a:t>
            </a:r>
            <a:r>
              <a:rPr lang="fr-FR" dirty="0">
                <a:hlinkClick r:id="rId4"/>
              </a:rPr>
              <a:t>brendan.godoc@idele.fr</a:t>
            </a:r>
            <a:r>
              <a:rPr lang="fr-FR" dirty="0"/>
              <a:t> en copie) </a:t>
            </a:r>
          </a:p>
          <a:p>
            <a:pPr lvl="1"/>
            <a:r>
              <a:rPr lang="fr-FR" dirty="0"/>
              <a:t>Proposer un titre, une image et un résumé court en nous indiquant dans quelle rubrique vous jugez pertinent de déposer cette nouvelle connaissance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3F1AA7E-AEEB-2243-504D-724327B6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>
                <a:solidFill>
                  <a:srgbClr val="E9E5DC"/>
                </a:solidFill>
              </a:rPr>
              <a:pPr/>
              <a:t>21</a:t>
            </a:fld>
            <a:endParaRPr lang="fr-FR" dirty="0">
              <a:solidFill>
                <a:srgbClr val="E9E5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5E8B53-8B1F-327A-B67F-26F51EE1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Où en est-on ? Quels sont les trous dans la raquette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330B367-BE71-ACFF-67BB-E86A3897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12939F4-EE05-2170-3B26-5A04D1B6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99" y="1727941"/>
            <a:ext cx="9040773" cy="50854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484FB63-5C0F-8C4A-C417-D546B2667441}"/>
              </a:ext>
            </a:extLst>
          </p:cNvPr>
          <p:cNvSpPr txBox="1"/>
          <p:nvPr/>
        </p:nvSpPr>
        <p:spPr>
          <a:xfrm>
            <a:off x="623392" y="1196752"/>
            <a:ext cx="1087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Tentative (personnelle) à partir les ressources présentes dans la bibliothèque actuelle :</a:t>
            </a:r>
          </a:p>
        </p:txBody>
      </p:sp>
    </p:spTree>
    <p:extLst>
      <p:ext uri="{BB962C8B-B14F-4D97-AF65-F5344CB8AC3E}">
        <p14:creationId xmlns:p14="http://schemas.microsoft.com/office/powerpoint/2010/main" val="131059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6E04321-9E35-3E77-67DE-091F0B4E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" y="0"/>
            <a:ext cx="12060779" cy="6858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330B367-BE71-ACFF-67BB-E86A3897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705D1943-A700-7C15-D89A-E5FF58B7360E}"/>
              </a:ext>
            </a:extLst>
          </p:cNvPr>
          <p:cNvSpPr/>
          <p:nvPr/>
        </p:nvSpPr>
        <p:spPr>
          <a:xfrm rot="19478587">
            <a:off x="1299318" y="4392717"/>
            <a:ext cx="936104" cy="194421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AD07E9E7-48D3-5434-612E-C5A2B928A36B}"/>
              </a:ext>
            </a:extLst>
          </p:cNvPr>
          <p:cNvSpPr/>
          <p:nvPr/>
        </p:nvSpPr>
        <p:spPr>
          <a:xfrm rot="464951">
            <a:off x="4551578" y="4396353"/>
            <a:ext cx="936104" cy="6530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2518F320-E4AB-62D4-CB17-C95AD78E43A1}"/>
              </a:ext>
            </a:extLst>
          </p:cNvPr>
          <p:cNvSpPr/>
          <p:nvPr/>
        </p:nvSpPr>
        <p:spPr>
          <a:xfrm rot="464951">
            <a:off x="151589" y="2014495"/>
            <a:ext cx="936104" cy="65306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FBE395B7-6F95-626B-6F48-B73B75D404CA}"/>
              </a:ext>
            </a:extLst>
          </p:cNvPr>
          <p:cNvSpPr/>
          <p:nvPr/>
        </p:nvSpPr>
        <p:spPr>
          <a:xfrm rot="464951">
            <a:off x="951179" y="1131632"/>
            <a:ext cx="936104" cy="6530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3F5249B1-457C-94CC-FF23-90D490EB5E8B}"/>
              </a:ext>
            </a:extLst>
          </p:cNvPr>
          <p:cNvSpPr/>
          <p:nvPr/>
        </p:nvSpPr>
        <p:spPr>
          <a:xfrm rot="464951">
            <a:off x="10620024" y="-11848"/>
            <a:ext cx="1342734" cy="65306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 descr="Vache avec un remplissage uni">
            <a:extLst>
              <a:ext uri="{FF2B5EF4-FFF2-40B4-BE49-F238E27FC236}">
                <a16:creationId xmlns:a16="http://schemas.microsoft.com/office/drawing/2014/main" xmlns="" id="{5F841BB9-3B6A-E955-C602-44C088B7F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59786" y="2475659"/>
            <a:ext cx="504056" cy="504056"/>
          </a:xfrm>
          <a:prstGeom prst="rect">
            <a:avLst/>
          </a:prstGeom>
        </p:spPr>
      </p:pic>
      <p:pic>
        <p:nvPicPr>
          <p:cNvPr id="19" name="Graphique 18" descr="Mouton avec un remplissage uni">
            <a:extLst>
              <a:ext uri="{FF2B5EF4-FFF2-40B4-BE49-F238E27FC236}">
                <a16:creationId xmlns:a16="http://schemas.microsoft.com/office/drawing/2014/main" xmlns="" id="{5939C8FB-C084-2D51-6539-D2BC64ECB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18319" y="4769740"/>
            <a:ext cx="457200" cy="457200"/>
          </a:xfrm>
          <a:prstGeom prst="rect">
            <a:avLst/>
          </a:prstGeom>
        </p:spPr>
      </p:pic>
      <p:pic>
        <p:nvPicPr>
          <p:cNvPr id="20" name="Graphique 19" descr="Vache avec un remplissage uni">
            <a:extLst>
              <a:ext uri="{FF2B5EF4-FFF2-40B4-BE49-F238E27FC236}">
                <a16:creationId xmlns:a16="http://schemas.microsoft.com/office/drawing/2014/main" xmlns="" id="{6B6CDE82-1438-FDF0-D450-99BBCE92EB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79876" y="4722884"/>
            <a:ext cx="504056" cy="504056"/>
          </a:xfrm>
          <a:prstGeom prst="rect">
            <a:avLst/>
          </a:prstGeom>
        </p:spPr>
      </p:pic>
      <p:pic>
        <p:nvPicPr>
          <p:cNvPr id="23" name="Graphique 22" descr="Poulet avec un remplissage uni">
            <a:extLst>
              <a:ext uri="{FF2B5EF4-FFF2-40B4-BE49-F238E27FC236}">
                <a16:creationId xmlns:a16="http://schemas.microsoft.com/office/drawing/2014/main" xmlns="" id="{11B953DF-F623-FD2A-F633-FAD7AC7AC0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78825" y="2558780"/>
            <a:ext cx="457200" cy="457200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18F0678D-FC22-DF0B-6DB8-BD467344621F}"/>
              </a:ext>
            </a:extLst>
          </p:cNvPr>
          <p:cNvSpPr/>
          <p:nvPr/>
        </p:nvSpPr>
        <p:spPr>
          <a:xfrm rot="464951">
            <a:off x="10949669" y="4554042"/>
            <a:ext cx="936104" cy="6530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036D9E76-51E6-7592-B308-B111792E3858}"/>
              </a:ext>
            </a:extLst>
          </p:cNvPr>
          <p:cNvSpPr/>
          <p:nvPr/>
        </p:nvSpPr>
        <p:spPr>
          <a:xfrm rot="464951">
            <a:off x="11180283" y="5563951"/>
            <a:ext cx="936104" cy="65306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308AFEA3-B7D7-97CE-9A3A-05A4BA1C941D}"/>
              </a:ext>
            </a:extLst>
          </p:cNvPr>
          <p:cNvSpPr/>
          <p:nvPr/>
        </p:nvSpPr>
        <p:spPr>
          <a:xfrm rot="464951">
            <a:off x="8504517" y="5452112"/>
            <a:ext cx="936104" cy="6530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xmlns="" id="{B201213B-2B87-99B3-E506-528FC71FC363}"/>
              </a:ext>
            </a:extLst>
          </p:cNvPr>
          <p:cNvSpPr/>
          <p:nvPr/>
        </p:nvSpPr>
        <p:spPr>
          <a:xfrm rot="464951">
            <a:off x="10687871" y="1650175"/>
            <a:ext cx="625396" cy="44253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4CA63CCF-2BBC-F149-B1A8-0964390192B3}"/>
              </a:ext>
            </a:extLst>
          </p:cNvPr>
          <p:cNvSpPr/>
          <p:nvPr/>
        </p:nvSpPr>
        <p:spPr>
          <a:xfrm rot="464951">
            <a:off x="9283900" y="3827235"/>
            <a:ext cx="658148" cy="411257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Graphique 37" descr="Vache avec un remplissage uni">
            <a:extLst>
              <a:ext uri="{FF2B5EF4-FFF2-40B4-BE49-F238E27FC236}">
                <a16:creationId xmlns:a16="http://schemas.microsoft.com/office/drawing/2014/main" xmlns="" id="{FD8BA171-33B4-56B3-FA7A-14B7FA6D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49573" y="3827901"/>
            <a:ext cx="504056" cy="504056"/>
          </a:xfrm>
          <a:prstGeom prst="rect">
            <a:avLst/>
          </a:prstGeom>
        </p:spPr>
      </p:pic>
      <p:pic>
        <p:nvPicPr>
          <p:cNvPr id="39" name="Graphique 38" descr="Poulet avec un remplissage uni">
            <a:extLst>
              <a:ext uri="{FF2B5EF4-FFF2-40B4-BE49-F238E27FC236}">
                <a16:creationId xmlns:a16="http://schemas.microsoft.com/office/drawing/2014/main" xmlns="" id="{DBB9AC39-C76E-31DC-25E3-8EED6C4CA3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894029" y="3998480"/>
            <a:ext cx="457200" cy="457200"/>
          </a:xfrm>
          <a:prstGeom prst="rect">
            <a:avLst/>
          </a:prstGeom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xmlns="" id="{7094B42D-11D4-52E5-1D26-DB8CD75998AC}"/>
              </a:ext>
            </a:extLst>
          </p:cNvPr>
          <p:cNvSpPr/>
          <p:nvPr/>
        </p:nvSpPr>
        <p:spPr>
          <a:xfrm rot="20642281">
            <a:off x="7775928" y="65495"/>
            <a:ext cx="1073970" cy="203053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4D20C847-7F9D-6070-66F1-D2D240930923}"/>
              </a:ext>
            </a:extLst>
          </p:cNvPr>
          <p:cNvSpPr txBox="1"/>
          <p:nvPr/>
        </p:nvSpPr>
        <p:spPr>
          <a:xfrm>
            <a:off x="7752184" y="728759"/>
            <a:ext cx="65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GT</a:t>
            </a:r>
          </a:p>
          <a:p>
            <a:r>
              <a:rPr lang="fr-FR" dirty="0">
                <a:solidFill>
                  <a:srgbClr val="00B050"/>
                </a:solidFill>
              </a:rPr>
              <a:t>val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xmlns="" id="{2ED06555-4379-31F3-F653-19CFA25436A2}"/>
              </a:ext>
            </a:extLst>
          </p:cNvPr>
          <p:cNvSpPr/>
          <p:nvPr/>
        </p:nvSpPr>
        <p:spPr>
          <a:xfrm rot="16559686">
            <a:off x="3309258" y="2985109"/>
            <a:ext cx="382240" cy="111161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xmlns="" id="{4E679AC8-1E44-31C1-5E6B-94DE896BA9CB}"/>
              </a:ext>
            </a:extLst>
          </p:cNvPr>
          <p:cNvSpPr/>
          <p:nvPr/>
        </p:nvSpPr>
        <p:spPr>
          <a:xfrm rot="464951">
            <a:off x="2175315" y="1635688"/>
            <a:ext cx="936104" cy="65306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xmlns="" id="{6EE5D46A-3852-A021-59B5-419B4770E897}"/>
              </a:ext>
            </a:extLst>
          </p:cNvPr>
          <p:cNvSpPr/>
          <p:nvPr/>
        </p:nvSpPr>
        <p:spPr>
          <a:xfrm rot="464951">
            <a:off x="15075" y="3057081"/>
            <a:ext cx="936104" cy="65306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B1DD2574-8491-B399-56DD-C780E6DB4836}"/>
              </a:ext>
            </a:extLst>
          </p:cNvPr>
          <p:cNvSpPr/>
          <p:nvPr/>
        </p:nvSpPr>
        <p:spPr>
          <a:xfrm rot="464951">
            <a:off x="8577489" y="3711975"/>
            <a:ext cx="758773" cy="65077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8FA083E-DDAA-DC51-CE04-1854C7B925B6}"/>
              </a:ext>
            </a:extLst>
          </p:cNvPr>
          <p:cNvSpPr/>
          <p:nvPr/>
        </p:nvSpPr>
        <p:spPr>
          <a:xfrm rot="464951">
            <a:off x="9537205" y="5967407"/>
            <a:ext cx="550463" cy="425913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C9F8343-CA50-2FAB-C00F-BEA77AECCF45}"/>
              </a:ext>
            </a:extLst>
          </p:cNvPr>
          <p:cNvSpPr txBox="1"/>
          <p:nvPr/>
        </p:nvSpPr>
        <p:spPr>
          <a:xfrm>
            <a:off x="11122629" y="1916832"/>
            <a:ext cx="80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valo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477403E6-59CF-376D-6334-CFFF00C4CEBD}"/>
              </a:ext>
            </a:extLst>
          </p:cNvPr>
          <p:cNvSpPr/>
          <p:nvPr/>
        </p:nvSpPr>
        <p:spPr>
          <a:xfrm rot="464951">
            <a:off x="1082936" y="3671948"/>
            <a:ext cx="936104" cy="65306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6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 animBg="1"/>
      <p:bldP spid="11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40" grpId="0" animBg="1"/>
      <p:bldP spid="42" grpId="0"/>
      <p:bldP spid="43" grpId="0" animBg="1"/>
      <p:bldP spid="46" grpId="0" animBg="1"/>
      <p:bldP spid="47" grpId="0" animBg="1"/>
      <p:bldP spid="6" grpId="0" animBg="1"/>
      <p:bldP spid="8" grpId="0" animBg="1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3B4AB4-AE7D-665D-06CA-E25F8A47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9758"/>
            <a:ext cx="10081119" cy="915831"/>
          </a:xfrm>
        </p:spPr>
        <p:txBody>
          <a:bodyPr/>
          <a:lstStyle/>
          <a:p>
            <a:r>
              <a:rPr lang="fr-FR" sz="3200" dirty="0"/>
              <a:t>Où en est-on ? Quels sont les trous dans la raquette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11C66A5-4E71-5669-6A15-374EA054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4358-C0B1-4329-8140-09F40D2FD6AA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6218BBB-CE50-A5C6-34B7-DE3B5CF9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1760702"/>
            <a:ext cx="8035205" cy="45436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562C1C7-650A-175A-024C-778443FC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41486"/>
            <a:ext cx="2152950" cy="895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7F117D92-DDD8-D7BD-54F5-D74C0AD6A302}"/>
              </a:ext>
            </a:extLst>
          </p:cNvPr>
          <p:cNvSpPr/>
          <p:nvPr/>
        </p:nvSpPr>
        <p:spPr>
          <a:xfrm rot="16200000">
            <a:off x="5663952" y="4221088"/>
            <a:ext cx="1152128" cy="244827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B0E3D6B1-4A95-7521-B88B-7C3509DC7FE2}"/>
              </a:ext>
            </a:extLst>
          </p:cNvPr>
          <p:cNvSpPr/>
          <p:nvPr/>
        </p:nvSpPr>
        <p:spPr>
          <a:xfrm rot="16200000">
            <a:off x="4007768" y="2686403"/>
            <a:ext cx="1152128" cy="244827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CCDE1672-A66D-8AC6-8D16-046995B45684}"/>
              </a:ext>
            </a:extLst>
          </p:cNvPr>
          <p:cNvSpPr/>
          <p:nvPr/>
        </p:nvSpPr>
        <p:spPr>
          <a:xfrm rot="16200000">
            <a:off x="6240015" y="2069835"/>
            <a:ext cx="1152128" cy="244827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5D112EE2-5651-9C36-E937-3C66A693014D}"/>
              </a:ext>
            </a:extLst>
          </p:cNvPr>
          <p:cNvSpPr/>
          <p:nvPr/>
        </p:nvSpPr>
        <p:spPr>
          <a:xfrm rot="16200000">
            <a:off x="8347518" y="3603103"/>
            <a:ext cx="1152128" cy="244827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73595637-DBDE-AB44-26B2-8F3A35FDCDBC}"/>
              </a:ext>
            </a:extLst>
          </p:cNvPr>
          <p:cNvSpPr/>
          <p:nvPr/>
        </p:nvSpPr>
        <p:spPr>
          <a:xfrm rot="16200000">
            <a:off x="3371807" y="3891143"/>
            <a:ext cx="576063" cy="184799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ein air, arbre, oiseau, oiseau aquatique&#10;&#10;Description générée automatiquement">
            <a:extLst>
              <a:ext uri="{FF2B5EF4-FFF2-40B4-BE49-F238E27FC236}">
                <a16:creationId xmlns:a16="http://schemas.microsoft.com/office/drawing/2014/main" xmlns="" id="{35122462-91A2-B539-7E73-84620944A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3363913" cy="2220913"/>
          </a:xfrm>
          <a:prstGeom prst="rect">
            <a:avLst/>
          </a:prstGeom>
        </p:spPr>
      </p:pic>
      <p:pic>
        <p:nvPicPr>
          <p:cNvPr id="10" name="Image 9" descr="Une image contenant plein air, ciel, bétail, vache&#10;&#10;Description générée automatiquement">
            <a:extLst>
              <a:ext uri="{FF2B5EF4-FFF2-40B4-BE49-F238E27FC236}">
                <a16:creationId xmlns:a16="http://schemas.microsoft.com/office/drawing/2014/main" xmlns="" id="{D2E20ABC-ACE7-A35C-BA1E-FFC069102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7788"/>
            <a:ext cx="3363913" cy="2513013"/>
          </a:xfrm>
          <a:prstGeom prst="rect">
            <a:avLst/>
          </a:prstGeom>
        </p:spPr>
      </p:pic>
      <p:pic>
        <p:nvPicPr>
          <p:cNvPr id="8" name="Image 7" descr="Une image contenant plein air, arbre, herbe, terrain&#10;&#10;Description générée automatiquement">
            <a:extLst>
              <a:ext uri="{FF2B5EF4-FFF2-40B4-BE49-F238E27FC236}">
                <a16:creationId xmlns:a16="http://schemas.microsoft.com/office/drawing/2014/main" xmlns="" id="{389C9B05-2D32-800A-8A28-753CC1005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5" y="1600200"/>
            <a:ext cx="6423025" cy="4800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2244A8-CD7F-802A-589C-D32E4ADB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0" y="79758"/>
            <a:ext cx="10105123" cy="915831"/>
          </a:xfrm>
        </p:spPr>
        <p:txBody>
          <a:bodyPr anchor="ctr">
            <a:normAutofit/>
          </a:bodyPr>
          <a:lstStyle/>
          <a:p>
            <a:r>
              <a:rPr lang="fr-FR" dirty="0"/>
              <a:t>Merci pour votre attention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3F1AA7E-AEEB-2243-504D-724327B6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31520" cy="3962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1F94358-C0B1-4329-8140-09F40D2FD6AA}" type="slidenum">
              <a:rPr lang="fr-FR" smtClean="0"/>
              <a:pPr>
                <a:spcAft>
                  <a:spcPts val="600"/>
                </a:spcAft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64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7933" y="404664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M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lang="fr-FR"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80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229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m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tho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8401" y="1343370"/>
            <a:ext cx="4919568" cy="2687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2881">
              <a:spcBef>
                <a:spcPts val="75"/>
              </a:spcBef>
            </a:pP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Le</a:t>
            </a:r>
            <a:r>
              <a:rPr sz="2400" b="1" spc="-19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microclimat</a:t>
            </a:r>
            <a:r>
              <a:rPr sz="2400" b="1" spc="-15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:</a:t>
            </a:r>
            <a:endParaRPr sz="2400" dirty="0">
              <a:solidFill>
                <a:srgbClr val="0070C0"/>
              </a:solidFill>
              <a:latin typeface="Corbel"/>
              <a:cs typeface="Corbel"/>
            </a:endParaRPr>
          </a:p>
          <a:p>
            <a:pPr marL="9525">
              <a:spcBef>
                <a:spcPts val="1189"/>
              </a:spcBef>
            </a:pPr>
            <a:r>
              <a:rPr lang="fr-FR" sz="2000" spc="-4" dirty="0">
                <a:solidFill>
                  <a:srgbClr val="3B3B3B"/>
                </a:solidFill>
                <a:latin typeface="Corbel"/>
                <a:cs typeface="Corbel"/>
                <a:sym typeface="Wingdings" panose="05000000000000000000" pitchFamily="2" charset="2"/>
              </a:rPr>
              <a:t></a:t>
            </a:r>
            <a:r>
              <a:rPr sz="2000" spc="-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lang="fr-FR" sz="2000" spc="-15" dirty="0">
                <a:solidFill>
                  <a:srgbClr val="3B3B3B"/>
                </a:solidFill>
                <a:latin typeface="Corbel"/>
                <a:cs typeface="Corbel"/>
              </a:rPr>
              <a:t>Suivi de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la</a:t>
            </a:r>
            <a:r>
              <a:rPr sz="2000" spc="-2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temperature</a:t>
            </a:r>
            <a:r>
              <a:rPr sz="2000" spc="-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et</a:t>
            </a:r>
            <a:r>
              <a:rPr lang="fr-FR" sz="2000" dirty="0">
                <a:solidFill>
                  <a:srgbClr val="3B3B3B"/>
                </a:solidFill>
                <a:latin typeface="Corbel"/>
                <a:cs typeface="Corbel"/>
              </a:rPr>
              <a:t> du taux d’humidité toutes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les</a:t>
            </a:r>
            <a:r>
              <a:rPr sz="2000" spc="-19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heures</a:t>
            </a:r>
            <a:endParaRPr sz="2000" dirty="0">
              <a:latin typeface="Corbel"/>
              <a:cs typeface="Corbel"/>
            </a:endParaRPr>
          </a:p>
          <a:p>
            <a:pPr marL="9525"/>
            <a:r>
              <a:rPr lang="fr-FR" sz="2000" spc="-4" dirty="0">
                <a:solidFill>
                  <a:srgbClr val="3B3B3B"/>
                </a:solidFill>
                <a:latin typeface="Corbel"/>
                <a:cs typeface="Corbel"/>
                <a:sym typeface="Wingdings" panose="05000000000000000000" pitchFamily="2" charset="2"/>
              </a:rPr>
              <a:t> Des capteurs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par paire dans</a:t>
            </a:r>
            <a:r>
              <a:rPr sz="2000" spc="-2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chaque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modalité</a:t>
            </a:r>
            <a:r>
              <a:rPr sz="200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:</a:t>
            </a:r>
            <a:endParaRPr sz="2000" dirty="0">
              <a:latin typeface="Corbel"/>
              <a:cs typeface="Corbel"/>
            </a:endParaRPr>
          </a:p>
          <a:p>
            <a:pPr marL="609600" indent="-257651">
              <a:buFont typeface="Arial MT"/>
              <a:buChar char="•"/>
              <a:tabLst>
                <a:tab pos="609600" algn="l"/>
                <a:tab pos="610076" algn="l"/>
              </a:tabLst>
            </a:pP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AF</a:t>
            </a:r>
            <a:r>
              <a:rPr sz="2000" spc="-11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1m</a:t>
            </a:r>
            <a:r>
              <a:rPr sz="2000" spc="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(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à</a:t>
            </a:r>
            <a:r>
              <a:rPr sz="2000" spc="-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1m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au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Nord</a:t>
            </a:r>
            <a:r>
              <a:rPr sz="2000" spc="-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de </a:t>
            </a:r>
            <a:r>
              <a:rPr sz="2000" spc="-11" dirty="0">
                <a:solidFill>
                  <a:srgbClr val="3B3B3B"/>
                </a:solidFill>
                <a:latin typeface="Corbel"/>
                <a:cs typeface="Corbel"/>
              </a:rPr>
              <a:t>l’arbre)</a:t>
            </a:r>
            <a:endParaRPr sz="2000" dirty="0">
              <a:latin typeface="Corbel"/>
              <a:cs typeface="Corbel"/>
            </a:endParaRPr>
          </a:p>
          <a:p>
            <a:pPr marL="609600" indent="-257651">
              <a:buFont typeface="Arial MT"/>
              <a:buChar char="•"/>
              <a:tabLst>
                <a:tab pos="609600" algn="l"/>
                <a:tab pos="610076" algn="l"/>
              </a:tabLst>
            </a:pP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AF</a:t>
            </a:r>
            <a:r>
              <a:rPr sz="2000" spc="-2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spc="-4" dirty="0">
                <a:solidFill>
                  <a:srgbClr val="3B3B3B"/>
                </a:solidFill>
                <a:latin typeface="Corbel"/>
                <a:cs typeface="Corbel"/>
              </a:rPr>
              <a:t>D/2</a:t>
            </a:r>
            <a:r>
              <a:rPr sz="2000" spc="-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B3B3B"/>
                </a:solidFill>
                <a:latin typeface="Corbel"/>
                <a:cs typeface="Corbel"/>
              </a:rPr>
              <a:t>(inter-rang)</a:t>
            </a:r>
            <a:endParaRPr sz="2000" dirty="0">
              <a:latin typeface="Corbel"/>
              <a:cs typeface="Corbel"/>
            </a:endParaRPr>
          </a:p>
          <a:p>
            <a:pPr marL="609600" indent="-257651">
              <a:spcBef>
                <a:spcPts val="4"/>
              </a:spcBef>
              <a:buFont typeface="Arial MT"/>
              <a:buChar char="•"/>
              <a:tabLst>
                <a:tab pos="609600" algn="l"/>
                <a:tab pos="610076" algn="l"/>
              </a:tabLst>
            </a:pPr>
            <a:r>
              <a:rPr sz="2000" spc="-19" dirty="0">
                <a:solidFill>
                  <a:srgbClr val="3B3B3B"/>
                </a:solidFill>
                <a:latin typeface="Corbel"/>
                <a:cs typeface="Corbel"/>
              </a:rPr>
              <a:t>Témoin</a:t>
            </a:r>
            <a:endParaRPr sz="2000" dirty="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8122" y="1434536"/>
            <a:ext cx="5201430" cy="30131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3324" y="3196483"/>
            <a:ext cx="1720215" cy="17678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9576" y="4636505"/>
            <a:ext cx="6747510" cy="79605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vert="horz" wrap="square" lIns="0" tIns="4763" rIns="0" bIns="0" rtlCol="0">
            <a:spAutoFit/>
          </a:bodyPr>
          <a:lstStyle/>
          <a:p>
            <a:pPr>
              <a:spcBef>
                <a:spcPts val="38"/>
              </a:spcBef>
            </a:pPr>
            <a:endParaRPr sz="11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2418"/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Estimation</a:t>
            </a:r>
            <a:r>
              <a:rPr sz="1350" spc="-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de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l’index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de</a:t>
            </a:r>
            <a:r>
              <a:rPr sz="1350" spc="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température</a:t>
            </a:r>
            <a:r>
              <a:rPr sz="1350" spc="-11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et</a:t>
            </a:r>
            <a:r>
              <a:rPr sz="1350" spc="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d’humidité</a:t>
            </a:r>
            <a:r>
              <a:rPr sz="1350" spc="-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,</a:t>
            </a:r>
            <a:r>
              <a:rPr sz="1350" b="1" spc="4" dirty="0">
                <a:solidFill>
                  <a:srgbClr val="3B3B3B"/>
                </a:solidFill>
                <a:latin typeface="Corbel"/>
                <a:cs typeface="Corbel"/>
              </a:rPr>
              <a:t>le</a:t>
            </a:r>
            <a:r>
              <a:rPr sz="1350" b="1" spc="-9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b="1" spc="-4" dirty="0">
                <a:solidFill>
                  <a:srgbClr val="3B3B3B"/>
                </a:solidFill>
                <a:latin typeface="Corbel"/>
                <a:cs typeface="Corbel"/>
              </a:rPr>
              <a:t>THI</a:t>
            </a:r>
            <a:r>
              <a:rPr sz="1350" b="1" spc="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de</a:t>
            </a:r>
            <a:r>
              <a:rPr sz="1350" spc="2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8" dirty="0">
                <a:solidFill>
                  <a:srgbClr val="3B3B3B"/>
                </a:solidFill>
                <a:latin typeface="Corbel"/>
                <a:cs typeface="Corbel"/>
              </a:rPr>
              <a:t>Kendall</a:t>
            </a:r>
            <a:r>
              <a:rPr sz="1350" spc="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et</a:t>
            </a:r>
            <a:r>
              <a:rPr sz="1350" spc="-71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19" dirty="0">
                <a:solidFill>
                  <a:srgbClr val="3B3B3B"/>
                </a:solidFill>
                <a:latin typeface="Corbel"/>
                <a:cs typeface="Corbel"/>
              </a:rPr>
              <a:t>Webster,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spc="-11" dirty="0">
                <a:solidFill>
                  <a:srgbClr val="3B3B3B"/>
                </a:solidFill>
                <a:latin typeface="Corbel"/>
                <a:cs typeface="Corbel"/>
              </a:rPr>
              <a:t>2009</a:t>
            </a:r>
            <a:endParaRPr sz="1350" dirty="0">
              <a:latin typeface="Corbel"/>
              <a:cs typeface="Corbel"/>
            </a:endParaRPr>
          </a:p>
          <a:p>
            <a:pPr marL="1969294">
              <a:lnSpc>
                <a:spcPts val="1613"/>
              </a:lnSpc>
              <a:spcBef>
                <a:spcPts val="15"/>
              </a:spcBef>
            </a:pP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(1.8𝑇</a:t>
            </a:r>
            <a:r>
              <a:rPr sz="1350" spc="34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+</a:t>
            </a:r>
            <a:r>
              <a:rPr sz="1350" spc="-8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32)</a:t>
            </a:r>
            <a:r>
              <a:rPr sz="1350" spc="11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–</a:t>
            </a:r>
            <a:r>
              <a:rPr sz="1350" spc="221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((0.55</a:t>
            </a:r>
            <a:r>
              <a:rPr sz="1350" spc="4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−</a:t>
            </a:r>
            <a:r>
              <a:rPr sz="1350" spc="293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spc="4" dirty="0">
                <a:solidFill>
                  <a:srgbClr val="3B3B3B"/>
                </a:solidFill>
                <a:latin typeface="Cambria Math"/>
                <a:cs typeface="Cambria Math"/>
              </a:rPr>
              <a:t>0.0055𝐻)</a:t>
            </a:r>
            <a:r>
              <a:rPr sz="1350" spc="8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×</a:t>
            </a:r>
            <a:r>
              <a:rPr sz="1350" spc="293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spc="-4" dirty="0">
                <a:solidFill>
                  <a:srgbClr val="3B3B3B"/>
                </a:solidFill>
                <a:latin typeface="Cambria Math"/>
                <a:cs typeface="Cambria Math"/>
              </a:rPr>
              <a:t>(1.8𝑇</a:t>
            </a:r>
            <a:r>
              <a:rPr sz="1350" spc="38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–</a:t>
            </a:r>
            <a:r>
              <a:rPr sz="1350" spc="221" dirty="0">
                <a:solidFill>
                  <a:srgbClr val="3B3B3B"/>
                </a:solidFill>
                <a:latin typeface="Cambria Math"/>
                <a:cs typeface="Cambria Math"/>
              </a:rPr>
              <a:t> </a:t>
            </a:r>
            <a:r>
              <a:rPr sz="1350" dirty="0">
                <a:solidFill>
                  <a:srgbClr val="3B3B3B"/>
                </a:solidFill>
                <a:latin typeface="Cambria Math"/>
                <a:cs typeface="Cambria Math"/>
              </a:rPr>
              <a:t>26))</a:t>
            </a:r>
            <a:endParaRPr sz="1350" dirty="0">
              <a:latin typeface="Cambria Math"/>
              <a:cs typeface="Cambria Math"/>
            </a:endParaRPr>
          </a:p>
          <a:p>
            <a:pPr marL="292418">
              <a:lnSpc>
                <a:spcPts val="1613"/>
              </a:lnSpc>
            </a:pP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T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: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 température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 en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°C</a:t>
            </a:r>
            <a:r>
              <a:rPr sz="1350" spc="11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et</a:t>
            </a:r>
            <a:r>
              <a:rPr sz="135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H</a:t>
            </a:r>
            <a:r>
              <a:rPr sz="1350" spc="-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:</a:t>
            </a:r>
            <a:r>
              <a:rPr sz="1350" spc="-4" dirty="0">
                <a:solidFill>
                  <a:srgbClr val="3B3B3B"/>
                </a:solidFill>
                <a:latin typeface="Corbel"/>
                <a:cs typeface="Corbel"/>
              </a:rPr>
              <a:t> humidité</a:t>
            </a:r>
            <a:r>
              <a:rPr sz="1350" spc="-15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relative en</a:t>
            </a:r>
            <a:r>
              <a:rPr sz="1350" spc="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350" dirty="0">
                <a:solidFill>
                  <a:srgbClr val="3B3B3B"/>
                </a:solidFill>
                <a:latin typeface="Corbel"/>
                <a:cs typeface="Corbel"/>
              </a:rPr>
              <a:t>%</a:t>
            </a:r>
            <a:endParaRPr sz="135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E6F0455-77D8-54D7-1062-8C5B2DA507BE}"/>
              </a:ext>
            </a:extLst>
          </p:cNvPr>
          <p:cNvGrpSpPr/>
          <p:nvPr/>
        </p:nvGrpSpPr>
        <p:grpSpPr>
          <a:xfrm>
            <a:off x="104775" y="165763"/>
            <a:ext cx="12092036" cy="6466717"/>
            <a:chOff x="104775" y="165763"/>
            <a:chExt cx="12092036" cy="6466717"/>
          </a:xfrm>
        </p:grpSpPr>
        <p:pic>
          <p:nvPicPr>
            <p:cNvPr id="29" name="Image 28" descr="Une image contenant extérieur, bouche d’incendie&#10;&#10;Description générée automatiquement">
              <a:extLst>
                <a:ext uri="{FF2B5EF4-FFF2-40B4-BE49-F238E27FC236}">
                  <a16:creationId xmlns:a16="http://schemas.microsoft.com/office/drawing/2014/main" xmlns="" id="{EEE8B4B1-6B52-4B17-9871-5D1EED3D5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6" t="4305" b="61812"/>
            <a:stretch/>
          </p:blipFill>
          <p:spPr>
            <a:xfrm rot="16200000">
              <a:off x="158199" y="1316306"/>
              <a:ext cx="5183564" cy="428210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3F81A060-7918-4230-A905-E1253EFBBC41}"/>
                </a:ext>
              </a:extLst>
            </p:cNvPr>
            <p:cNvSpPr txBox="1"/>
            <p:nvPr/>
          </p:nvSpPr>
          <p:spPr>
            <a:xfrm>
              <a:off x="104775" y="165763"/>
              <a:ext cx="1188719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500" b="1" dirty="0"/>
                <a:t>PRAIRIE  en plein soleil 		  PRAIRIE agroforestière</a:t>
              </a:r>
            </a:p>
          </p:txBody>
        </p:sp>
        <p:pic>
          <p:nvPicPr>
            <p:cNvPr id="14" name="Espace réservé pour une image  34" descr="Une image contenant arbre, herbe, extérieur, nature&#10;&#10;Description générée automatiquement">
              <a:extLst>
                <a:ext uri="{FF2B5EF4-FFF2-40B4-BE49-F238E27FC236}">
                  <a16:creationId xmlns:a16="http://schemas.microsoft.com/office/drawing/2014/main" xmlns="" id="{09BBD024-71BE-4FCB-AA22-47A0FE748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</a:blip>
            <a:srcRect t="13139" r="47153" b="13139"/>
            <a:stretch/>
          </p:blipFill>
          <p:spPr>
            <a:xfrm rot="10800000">
              <a:off x="6498579" y="853142"/>
              <a:ext cx="4926842" cy="5154795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A4DB433A-F0C3-48D9-9D7C-7275D7C477C1}"/>
                </a:ext>
              </a:extLst>
            </p:cNvPr>
            <p:cNvSpPr txBox="1"/>
            <p:nvPr/>
          </p:nvSpPr>
          <p:spPr>
            <a:xfrm>
              <a:off x="4092101" y="880116"/>
              <a:ext cx="3196110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Du 27 Avril au 18 octobre</a:t>
              </a:r>
            </a:p>
          </p:txBody>
        </p:sp>
        <p:pic>
          <p:nvPicPr>
            <p:cNvPr id="35" name="Graphique 34" descr="Compteur moyen contour">
              <a:extLst>
                <a:ext uri="{FF2B5EF4-FFF2-40B4-BE49-F238E27FC236}">
                  <a16:creationId xmlns:a16="http://schemas.microsoft.com/office/drawing/2014/main" xmlns="" id="{67C61D62-6F65-4E4F-94D5-1CF880D20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28966" y="1764321"/>
              <a:ext cx="806792" cy="806792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1031BF85-9A45-4112-B881-D930D2F846C7}"/>
                </a:ext>
              </a:extLst>
            </p:cNvPr>
            <p:cNvSpPr txBox="1"/>
            <p:nvPr/>
          </p:nvSpPr>
          <p:spPr>
            <a:xfrm>
              <a:off x="627749" y="2605737"/>
              <a:ext cx="2011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Moyen des T°C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xmlns="" id="{31998D86-9172-45D1-9854-B9F852951BD3}"/>
                </a:ext>
              </a:extLst>
            </p:cNvPr>
            <p:cNvSpPr txBox="1"/>
            <p:nvPr/>
          </p:nvSpPr>
          <p:spPr>
            <a:xfrm>
              <a:off x="2397049" y="2058514"/>
              <a:ext cx="1965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19,61 °C 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xmlns="" id="{CA77948A-96C7-416D-B5F6-A13A7C56B333}"/>
                </a:ext>
              </a:extLst>
            </p:cNvPr>
            <p:cNvSpPr txBox="1"/>
            <p:nvPr/>
          </p:nvSpPr>
          <p:spPr>
            <a:xfrm>
              <a:off x="7929708" y="2052816"/>
              <a:ext cx="165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/>
              </a:lvl1pPr>
            </a:lstStyle>
            <a:p>
              <a:r>
                <a:rPr lang="fr-FR"/>
                <a:t>17,10 °</a:t>
              </a:r>
              <a:r>
                <a:rPr lang="fr-FR" dirty="0"/>
                <a:t>C </a:t>
              </a:r>
            </a:p>
          </p:txBody>
        </p:sp>
        <p:sp>
          <p:nvSpPr>
            <p:cNvPr id="40" name="Flèche : droite rayée 39">
              <a:extLst>
                <a:ext uri="{FF2B5EF4-FFF2-40B4-BE49-F238E27FC236}">
                  <a16:creationId xmlns:a16="http://schemas.microsoft.com/office/drawing/2014/main" xmlns="" id="{D38477BC-3B02-4DB8-AC34-49E9C32CD31C}"/>
                </a:ext>
              </a:extLst>
            </p:cNvPr>
            <p:cNvSpPr/>
            <p:nvPr/>
          </p:nvSpPr>
          <p:spPr>
            <a:xfrm>
              <a:off x="4999150" y="1952536"/>
              <a:ext cx="1599740" cy="823205"/>
            </a:xfrm>
            <a:prstGeom prst="striped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-2,51 °C </a:t>
              </a:r>
            </a:p>
          </p:txBody>
        </p:sp>
        <p:pic>
          <p:nvPicPr>
            <p:cNvPr id="42" name="Graphique 41" descr="Thermomètre avec un remplissage uni">
              <a:extLst>
                <a:ext uri="{FF2B5EF4-FFF2-40B4-BE49-F238E27FC236}">
                  <a16:creationId xmlns:a16="http://schemas.microsoft.com/office/drawing/2014/main" xmlns="" id="{DB3F5BD5-90C6-4C8A-A782-02B2788D9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0200378" y="2491427"/>
              <a:ext cx="1247361" cy="1247361"/>
            </a:xfrm>
            <a:prstGeom prst="rect">
              <a:avLst/>
            </a:prstGeom>
          </p:spPr>
        </p:pic>
        <p:sp>
          <p:nvSpPr>
            <p:cNvPr id="43" name="Soleil 42">
              <a:extLst>
                <a:ext uri="{FF2B5EF4-FFF2-40B4-BE49-F238E27FC236}">
                  <a16:creationId xmlns:a16="http://schemas.microsoft.com/office/drawing/2014/main" xmlns="" id="{DE89BC7A-E234-4227-B05C-A0F93827C229}"/>
                </a:ext>
              </a:extLst>
            </p:cNvPr>
            <p:cNvSpPr/>
            <p:nvPr/>
          </p:nvSpPr>
          <p:spPr>
            <a:xfrm>
              <a:off x="876489" y="905638"/>
              <a:ext cx="818186" cy="80679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xmlns="" id="{88ED5F7A-2B7A-4F76-BC77-D346D4DA7982}"/>
                </a:ext>
              </a:extLst>
            </p:cNvPr>
            <p:cNvSpPr txBox="1"/>
            <p:nvPr/>
          </p:nvSpPr>
          <p:spPr>
            <a:xfrm>
              <a:off x="628392" y="4319642"/>
              <a:ext cx="2445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727A"/>
                  </a:solidFill>
                </a:rPr>
                <a:t>Moyen des T°C min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xmlns="" id="{5673E217-C350-4D4C-83A6-191624F7CFD9}"/>
                </a:ext>
              </a:extLst>
            </p:cNvPr>
            <p:cNvSpPr txBox="1"/>
            <p:nvPr/>
          </p:nvSpPr>
          <p:spPr>
            <a:xfrm>
              <a:off x="560641" y="5705452"/>
              <a:ext cx="2591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BB2605"/>
                  </a:solidFill>
                </a:rPr>
                <a:t>Moyen des T°C max </a:t>
              </a:r>
            </a:p>
          </p:txBody>
        </p:sp>
        <p:pic>
          <p:nvPicPr>
            <p:cNvPr id="47" name="Graphique 46" descr="Flocon de neige avec un remplissage uni">
              <a:extLst>
                <a:ext uri="{FF2B5EF4-FFF2-40B4-BE49-F238E27FC236}">
                  <a16:creationId xmlns:a16="http://schemas.microsoft.com/office/drawing/2014/main" xmlns="" id="{28984F7B-FE2B-46FA-A0B7-2C5CCF84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07310" y="3490886"/>
              <a:ext cx="823205" cy="823205"/>
            </a:xfrm>
            <a:prstGeom prst="rect">
              <a:avLst/>
            </a:prstGeom>
          </p:spPr>
        </p:pic>
        <p:pic>
          <p:nvPicPr>
            <p:cNvPr id="49" name="Graphique 48" descr="Feu avec un remplissage uni">
              <a:extLst>
                <a:ext uri="{FF2B5EF4-FFF2-40B4-BE49-F238E27FC236}">
                  <a16:creationId xmlns:a16="http://schemas.microsoft.com/office/drawing/2014/main" xmlns="" id="{3F0F32AA-7651-44AB-B216-D7371DA5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819834" y="4879193"/>
              <a:ext cx="685800" cy="685800"/>
            </a:xfrm>
            <a:prstGeom prst="rect">
              <a:avLst/>
            </a:prstGeom>
            <a:noFill/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xmlns="" id="{FBCF5133-EAAA-432B-874F-3173BBB2E12C}"/>
                </a:ext>
              </a:extLst>
            </p:cNvPr>
            <p:cNvSpPr txBox="1"/>
            <p:nvPr/>
          </p:nvSpPr>
          <p:spPr>
            <a:xfrm>
              <a:off x="2596966" y="3936719"/>
              <a:ext cx="143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/>
              </a:lvl1pPr>
            </a:lstStyle>
            <a:p>
              <a:r>
                <a:rPr lang="fr-FR" dirty="0"/>
                <a:t>7,76 °C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xmlns="" id="{F757462A-31AF-4A0D-852B-02AD7480E66A}"/>
                </a:ext>
              </a:extLst>
            </p:cNvPr>
            <p:cNvSpPr txBox="1"/>
            <p:nvPr/>
          </p:nvSpPr>
          <p:spPr>
            <a:xfrm>
              <a:off x="7982845" y="3893862"/>
              <a:ext cx="1599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10,91 °C</a:t>
              </a:r>
            </a:p>
          </p:txBody>
        </p:sp>
        <p:sp>
          <p:nvSpPr>
            <p:cNvPr id="55" name="Flèche : droite rayée 54">
              <a:extLst>
                <a:ext uri="{FF2B5EF4-FFF2-40B4-BE49-F238E27FC236}">
                  <a16:creationId xmlns:a16="http://schemas.microsoft.com/office/drawing/2014/main" xmlns="" id="{A6B173F4-A4FA-40D2-9B85-A79D055D4B87}"/>
                </a:ext>
              </a:extLst>
            </p:cNvPr>
            <p:cNvSpPr/>
            <p:nvPr/>
          </p:nvSpPr>
          <p:spPr>
            <a:xfrm>
              <a:off x="5002887" y="3713091"/>
              <a:ext cx="1599740" cy="823205"/>
            </a:xfrm>
            <a:prstGeom prst="stripedRightArrow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+3,15°C 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xmlns="" id="{34E44DEB-1B42-4025-92FA-CDCF78E75DCD}"/>
                </a:ext>
              </a:extLst>
            </p:cNvPr>
            <p:cNvSpPr txBox="1"/>
            <p:nvPr/>
          </p:nvSpPr>
          <p:spPr>
            <a:xfrm>
              <a:off x="8087557" y="5193255"/>
              <a:ext cx="1748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/>
              </a:lvl1pPr>
            </a:lstStyle>
            <a:p>
              <a:r>
                <a:rPr lang="fr-FR" dirty="0"/>
                <a:t>25,96 °C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xmlns="" id="{606E2F6D-3296-4B52-9E84-27F300E465D3}"/>
                </a:ext>
              </a:extLst>
            </p:cNvPr>
            <p:cNvSpPr txBox="1"/>
            <p:nvPr/>
          </p:nvSpPr>
          <p:spPr>
            <a:xfrm>
              <a:off x="2431089" y="5241075"/>
              <a:ext cx="1674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29,41 °C</a:t>
              </a:r>
            </a:p>
          </p:txBody>
        </p:sp>
        <p:sp>
          <p:nvSpPr>
            <p:cNvPr id="58" name="Flèche : droite rayée 57">
              <a:extLst>
                <a:ext uri="{FF2B5EF4-FFF2-40B4-BE49-F238E27FC236}">
                  <a16:creationId xmlns:a16="http://schemas.microsoft.com/office/drawing/2014/main" xmlns="" id="{7BD164F1-047C-41B6-82F4-C7591A9AF1B5}"/>
                </a:ext>
              </a:extLst>
            </p:cNvPr>
            <p:cNvSpPr/>
            <p:nvPr/>
          </p:nvSpPr>
          <p:spPr>
            <a:xfrm>
              <a:off x="4948995" y="5060304"/>
              <a:ext cx="1599740" cy="823205"/>
            </a:xfrm>
            <a:prstGeom prst="striped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-3,45 °C 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49792965-0C52-4DB5-9592-70C7E0D4D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00378" y="4767383"/>
              <a:ext cx="1185079" cy="1185079"/>
            </a:xfrm>
            <a:prstGeom prst="rect">
              <a:avLst/>
            </a:prstGeom>
          </p:spPr>
        </p:pic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EA3F633F-2979-4B61-BA3F-5B5C5264D3E3}"/>
                </a:ext>
              </a:extLst>
            </p:cNvPr>
            <p:cNvSpPr/>
            <p:nvPr/>
          </p:nvSpPr>
          <p:spPr>
            <a:xfrm rot="567723">
              <a:off x="9814495" y="425422"/>
              <a:ext cx="2382316" cy="96023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Sur toute la période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7CCF197C-FAF1-E442-D502-11935BD4A9A1}"/>
                </a:ext>
              </a:extLst>
            </p:cNvPr>
            <p:cNvSpPr txBox="1"/>
            <p:nvPr/>
          </p:nvSpPr>
          <p:spPr>
            <a:xfrm>
              <a:off x="8495071" y="6263148"/>
              <a:ext cx="324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Site de Buneville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41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extérieur, bouche d’incendie&#10;&#10;Description générée automatiquement">
            <a:extLst>
              <a:ext uri="{FF2B5EF4-FFF2-40B4-BE49-F238E27FC236}">
                <a16:creationId xmlns:a16="http://schemas.microsoft.com/office/drawing/2014/main" xmlns="" id="{EEE8B4B1-6B52-4B17-9871-5D1EED3D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4305" b="61812"/>
          <a:stretch/>
        </p:blipFill>
        <p:spPr>
          <a:xfrm rot="16200000">
            <a:off x="158199" y="1316306"/>
            <a:ext cx="5183564" cy="42821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F81A060-7918-4230-A905-E1253EFBBC41}"/>
              </a:ext>
            </a:extLst>
          </p:cNvPr>
          <p:cNvSpPr txBox="1"/>
          <p:nvPr/>
        </p:nvSpPr>
        <p:spPr>
          <a:xfrm>
            <a:off x="104775" y="165763"/>
            <a:ext cx="11887199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PRAIRIE  en plein soleil 		  PRAIRIE agroforestière</a:t>
            </a:r>
          </a:p>
        </p:txBody>
      </p:sp>
      <p:pic>
        <p:nvPicPr>
          <p:cNvPr id="14" name="Espace réservé pour une image  34" descr="Une image contenant arbre, herbe, extérieur, nature&#10;&#10;Description générée automatiquement">
            <a:extLst>
              <a:ext uri="{FF2B5EF4-FFF2-40B4-BE49-F238E27FC236}">
                <a16:creationId xmlns:a16="http://schemas.microsoft.com/office/drawing/2014/main" xmlns="" id="{09BBD024-71BE-4FCB-AA22-47A0FE74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3139" r="47153" b="13139"/>
          <a:stretch/>
        </p:blipFill>
        <p:spPr>
          <a:xfrm rot="10800000">
            <a:off x="6498579" y="853142"/>
            <a:ext cx="4926842" cy="5154795"/>
          </a:xfrm>
          <a:prstGeom prst="rect">
            <a:avLst/>
          </a:prstGeom>
        </p:spPr>
      </p:pic>
      <p:pic>
        <p:nvPicPr>
          <p:cNvPr id="35" name="Graphique 34" descr="Compteur moyen contour">
            <a:extLst>
              <a:ext uri="{FF2B5EF4-FFF2-40B4-BE49-F238E27FC236}">
                <a16:creationId xmlns:a16="http://schemas.microsoft.com/office/drawing/2014/main" xmlns="" id="{67C61D62-6F65-4E4F-94D5-1CF880D20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8966" y="1764321"/>
            <a:ext cx="806792" cy="80679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1031BF85-9A45-4112-B881-D930D2F846C7}"/>
              </a:ext>
            </a:extLst>
          </p:cNvPr>
          <p:cNvSpPr txBox="1"/>
          <p:nvPr/>
        </p:nvSpPr>
        <p:spPr>
          <a:xfrm>
            <a:off x="785063" y="2605737"/>
            <a:ext cx="15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T°C moyen </a:t>
            </a:r>
          </a:p>
        </p:txBody>
      </p:sp>
      <p:pic>
        <p:nvPicPr>
          <p:cNvPr id="42" name="Graphique 41" descr="Thermomètre avec un remplissage uni">
            <a:extLst>
              <a:ext uri="{FF2B5EF4-FFF2-40B4-BE49-F238E27FC236}">
                <a16:creationId xmlns:a16="http://schemas.microsoft.com/office/drawing/2014/main" xmlns="" id="{DB3F5BD5-90C6-4C8A-A782-02B2788D9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00378" y="2491427"/>
            <a:ext cx="1247361" cy="1247361"/>
          </a:xfrm>
          <a:prstGeom prst="rect">
            <a:avLst/>
          </a:prstGeom>
        </p:spPr>
      </p:pic>
      <p:sp>
        <p:nvSpPr>
          <p:cNvPr id="43" name="Soleil 42">
            <a:extLst>
              <a:ext uri="{FF2B5EF4-FFF2-40B4-BE49-F238E27FC236}">
                <a16:creationId xmlns:a16="http://schemas.microsoft.com/office/drawing/2014/main" xmlns="" id="{DE89BC7A-E234-4227-B05C-A0F93827C229}"/>
              </a:ext>
            </a:extLst>
          </p:cNvPr>
          <p:cNvSpPr/>
          <p:nvPr/>
        </p:nvSpPr>
        <p:spPr>
          <a:xfrm>
            <a:off x="876489" y="905638"/>
            <a:ext cx="818186" cy="806792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88ED5F7A-2B7A-4F76-BC77-D346D4DA7982}"/>
              </a:ext>
            </a:extLst>
          </p:cNvPr>
          <p:cNvSpPr txBox="1"/>
          <p:nvPr/>
        </p:nvSpPr>
        <p:spPr>
          <a:xfrm>
            <a:off x="844698" y="431964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27A"/>
                </a:solidFill>
              </a:rPr>
              <a:t>T°C min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5673E217-C350-4D4C-83A6-191624F7CFD9}"/>
              </a:ext>
            </a:extLst>
          </p:cNvPr>
          <p:cNvSpPr txBox="1"/>
          <p:nvPr/>
        </p:nvSpPr>
        <p:spPr>
          <a:xfrm>
            <a:off x="819835" y="552909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BB2605"/>
                </a:solidFill>
              </a:rPr>
              <a:t>T°C max </a:t>
            </a:r>
          </a:p>
        </p:txBody>
      </p:sp>
      <p:pic>
        <p:nvPicPr>
          <p:cNvPr id="47" name="Graphique 46" descr="Flocon de neige avec un remplissage uni">
            <a:extLst>
              <a:ext uri="{FF2B5EF4-FFF2-40B4-BE49-F238E27FC236}">
                <a16:creationId xmlns:a16="http://schemas.microsoft.com/office/drawing/2014/main" xmlns="" id="{28984F7B-FE2B-46FA-A0B7-2C5CCF842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7310" y="3490886"/>
            <a:ext cx="823205" cy="823205"/>
          </a:xfrm>
          <a:prstGeom prst="rect">
            <a:avLst/>
          </a:prstGeom>
        </p:spPr>
      </p:pic>
      <p:pic>
        <p:nvPicPr>
          <p:cNvPr id="49" name="Graphique 48" descr="Feu avec un remplissage uni">
            <a:extLst>
              <a:ext uri="{FF2B5EF4-FFF2-40B4-BE49-F238E27FC236}">
                <a16:creationId xmlns:a16="http://schemas.microsoft.com/office/drawing/2014/main" xmlns="" id="{3F0F32AA-7651-44AB-B216-D7371DA5D7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9834" y="4879193"/>
            <a:ext cx="685800" cy="685800"/>
          </a:xfrm>
          <a:prstGeom prst="rect">
            <a:avLst/>
          </a:prstGeom>
          <a:noFill/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49792965-0C52-4DB5-9592-70C7E0D4DB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0378" y="4767383"/>
            <a:ext cx="1185079" cy="118507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4DB433A-F0C3-48D9-9D7C-7275D7C477C1}"/>
              </a:ext>
            </a:extLst>
          </p:cNvPr>
          <p:cNvSpPr txBox="1"/>
          <p:nvPr/>
        </p:nvSpPr>
        <p:spPr>
          <a:xfrm>
            <a:off x="4715848" y="985015"/>
            <a:ext cx="20323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18 Juin 2022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1998D86-9172-45D1-9854-B9F852951BD3}"/>
              </a:ext>
            </a:extLst>
          </p:cNvPr>
          <p:cNvSpPr txBox="1"/>
          <p:nvPr/>
        </p:nvSpPr>
        <p:spPr>
          <a:xfrm>
            <a:off x="2712582" y="2040124"/>
            <a:ext cx="157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27,25°C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CA77948A-96C7-416D-B5F6-A13A7C56B333}"/>
              </a:ext>
            </a:extLst>
          </p:cNvPr>
          <p:cNvSpPr txBox="1"/>
          <p:nvPr/>
        </p:nvSpPr>
        <p:spPr>
          <a:xfrm>
            <a:off x="7583520" y="2113621"/>
            <a:ext cx="154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0070C0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23,65°C </a:t>
            </a:r>
          </a:p>
        </p:txBody>
      </p:sp>
      <p:sp>
        <p:nvSpPr>
          <p:cNvPr id="28" name="Flèche : droite rayée 39">
            <a:extLst>
              <a:ext uri="{FF2B5EF4-FFF2-40B4-BE49-F238E27FC236}">
                <a16:creationId xmlns:a16="http://schemas.microsoft.com/office/drawing/2014/main" xmlns="" id="{D38477BC-3B02-4DB8-AC34-49E9C32CD31C}"/>
              </a:ext>
            </a:extLst>
          </p:cNvPr>
          <p:cNvSpPr/>
          <p:nvPr/>
        </p:nvSpPr>
        <p:spPr>
          <a:xfrm>
            <a:off x="5002887" y="1896630"/>
            <a:ext cx="1599740" cy="823205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-3,6 °C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BCF5133-EAAA-432B-874F-3173BBB2E12C}"/>
              </a:ext>
            </a:extLst>
          </p:cNvPr>
          <p:cNvSpPr txBox="1"/>
          <p:nvPr/>
        </p:nvSpPr>
        <p:spPr>
          <a:xfrm>
            <a:off x="2594937" y="3966026"/>
            <a:ext cx="149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0070C0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12,8 °C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F757462A-31AF-4A0D-852B-02AD7480E66A}"/>
              </a:ext>
            </a:extLst>
          </p:cNvPr>
          <p:cNvSpPr txBox="1"/>
          <p:nvPr/>
        </p:nvSpPr>
        <p:spPr>
          <a:xfrm>
            <a:off x="7583520" y="3919860"/>
            <a:ext cx="134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13,4°C</a:t>
            </a:r>
          </a:p>
        </p:txBody>
      </p:sp>
      <p:sp>
        <p:nvSpPr>
          <p:cNvPr id="34" name="Flèche : droite rayée 54">
            <a:extLst>
              <a:ext uri="{FF2B5EF4-FFF2-40B4-BE49-F238E27FC236}">
                <a16:creationId xmlns:a16="http://schemas.microsoft.com/office/drawing/2014/main" xmlns="" id="{A6B173F4-A4FA-40D2-9B85-A79D055D4B87}"/>
              </a:ext>
            </a:extLst>
          </p:cNvPr>
          <p:cNvSpPr/>
          <p:nvPr/>
        </p:nvSpPr>
        <p:spPr>
          <a:xfrm>
            <a:off x="5019358" y="3723522"/>
            <a:ext cx="1599740" cy="823205"/>
          </a:xfrm>
          <a:prstGeom prst="striped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+0,6 °C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34E44DEB-1B42-4025-92FA-CDCF78E75DCD}"/>
              </a:ext>
            </a:extLst>
          </p:cNvPr>
          <p:cNvSpPr txBox="1"/>
          <p:nvPr/>
        </p:nvSpPr>
        <p:spPr>
          <a:xfrm>
            <a:off x="7701602" y="5435228"/>
            <a:ext cx="164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0070C0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33,3°C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606E2F6D-3296-4B52-9E84-27F300E465D3}"/>
              </a:ext>
            </a:extLst>
          </p:cNvPr>
          <p:cNvSpPr txBox="1"/>
          <p:nvPr/>
        </p:nvSpPr>
        <p:spPr>
          <a:xfrm>
            <a:off x="2836927" y="5425920"/>
            <a:ext cx="131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43,1°C</a:t>
            </a:r>
          </a:p>
        </p:txBody>
      </p:sp>
      <p:sp>
        <p:nvSpPr>
          <p:cNvPr id="46" name="Flèche : droite rayée 57">
            <a:extLst>
              <a:ext uri="{FF2B5EF4-FFF2-40B4-BE49-F238E27FC236}">
                <a16:creationId xmlns:a16="http://schemas.microsoft.com/office/drawing/2014/main" xmlns="" id="{7BD164F1-047C-41B6-82F4-C7591A9AF1B5}"/>
              </a:ext>
            </a:extLst>
          </p:cNvPr>
          <p:cNvSpPr/>
          <p:nvPr/>
        </p:nvSpPr>
        <p:spPr>
          <a:xfrm>
            <a:off x="5011121" y="5191408"/>
            <a:ext cx="1599740" cy="823205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-9,8°C 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9AC108C4-AFD3-41D2-9CC9-8F0D6BC76FA6}"/>
              </a:ext>
            </a:extLst>
          </p:cNvPr>
          <p:cNvSpPr/>
          <p:nvPr/>
        </p:nvSpPr>
        <p:spPr>
          <a:xfrm rot="567723">
            <a:off x="9934910" y="417911"/>
            <a:ext cx="2280876" cy="96023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 jour de chaleur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8A1283D-F4A6-8A71-E5F0-7C67C169513B}"/>
              </a:ext>
            </a:extLst>
          </p:cNvPr>
          <p:cNvSpPr txBox="1"/>
          <p:nvPr/>
        </p:nvSpPr>
        <p:spPr>
          <a:xfrm>
            <a:off x="8495071" y="6263148"/>
            <a:ext cx="324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Site de </a:t>
            </a:r>
            <a:r>
              <a:rPr lang="fr-FR" dirty="0" err="1"/>
              <a:t>Preure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16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7765" y="404664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ésu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131" dirty="0"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91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229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scuss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io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n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9844089" y="5700713"/>
            <a:ext cx="721995" cy="198120"/>
          </a:xfrm>
          <a:custGeom>
            <a:avLst/>
            <a:gdLst/>
            <a:ahLst/>
            <a:cxnLst/>
            <a:rect l="l" t="t" r="r" b="b"/>
            <a:pathLst>
              <a:path w="962659" h="264159">
                <a:moveTo>
                  <a:pt x="0" y="264160"/>
                </a:moveTo>
                <a:lnTo>
                  <a:pt x="962659" y="264160"/>
                </a:lnTo>
                <a:lnTo>
                  <a:pt x="962659" y="0"/>
                </a:lnTo>
                <a:lnTo>
                  <a:pt x="0" y="0"/>
                </a:lnTo>
                <a:lnTo>
                  <a:pt x="0" y="26416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165" y="1572142"/>
            <a:ext cx="7093543" cy="48296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00256" y="1302339"/>
            <a:ext cx="16154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u="sng" spc="8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Exemple</a:t>
            </a:r>
            <a:r>
              <a:rPr sz="1350" u="sng" spc="-53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350" u="sng" spc="-4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de</a:t>
            </a:r>
            <a:r>
              <a:rPr sz="1350" u="sng" spc="-11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350" u="sng" spc="-4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PREURES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2901" y="1930480"/>
            <a:ext cx="3786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orbel"/>
                <a:cs typeface="Corbel"/>
              </a:rPr>
              <a:t>-8</a:t>
            </a:r>
            <a:r>
              <a:rPr sz="1350" b="1" spc="-53" dirty="0">
                <a:latin typeface="Corbel"/>
                <a:cs typeface="Corbel"/>
              </a:rPr>
              <a:t> </a:t>
            </a:r>
            <a:r>
              <a:rPr sz="1350" b="1" dirty="0">
                <a:latin typeface="Corbel"/>
                <a:cs typeface="Corbel"/>
              </a:rPr>
              <a:t>°C</a:t>
            </a:r>
            <a:endParaRPr sz="135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52901" y="3707131"/>
            <a:ext cx="37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orbel"/>
                <a:cs typeface="Corbel"/>
              </a:rPr>
              <a:t>-6</a:t>
            </a:r>
            <a:r>
              <a:rPr sz="1350" b="1" spc="-60" dirty="0">
                <a:latin typeface="Corbel"/>
                <a:cs typeface="Corbel"/>
              </a:rPr>
              <a:t> </a:t>
            </a:r>
            <a:r>
              <a:rPr sz="1350" b="1" dirty="0">
                <a:latin typeface="Corbel"/>
                <a:cs typeface="Corbel"/>
              </a:rPr>
              <a:t>°C</a:t>
            </a:r>
            <a:endParaRPr sz="1350">
              <a:latin typeface="Corbel"/>
              <a:cs typeface="Corbe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95367EC-FAAF-FC6B-A29F-168EEF0A387B}"/>
              </a:ext>
            </a:extLst>
          </p:cNvPr>
          <p:cNvSpPr txBox="1"/>
          <p:nvPr/>
        </p:nvSpPr>
        <p:spPr>
          <a:xfrm>
            <a:off x="7998488" y="2147846"/>
            <a:ext cx="3888712" cy="2862322"/>
          </a:xfrm>
          <a:prstGeom prst="rect">
            <a:avLst/>
          </a:prstGeom>
          <a:noFill/>
          <a:ln w="28575">
            <a:solidFill>
              <a:srgbClr val="008E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Du 27/04 au 18/10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Journée avec des températures supérieur à 30 c°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Parcelle témoin</a:t>
            </a:r>
          </a:p>
          <a:p>
            <a:pPr algn="ctr"/>
            <a:r>
              <a:rPr lang="fr-FR" dirty="0"/>
              <a:t>126 J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Sous les arbres</a:t>
            </a:r>
          </a:p>
          <a:p>
            <a:pPr algn="ctr"/>
            <a:r>
              <a:rPr lang="fr-FR" dirty="0"/>
              <a:t>40 j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375" y="1110477"/>
            <a:ext cx="2490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2881">
              <a:spcBef>
                <a:spcPts val="75"/>
              </a:spcBef>
            </a:pPr>
            <a:r>
              <a:rPr lang="fr-FR"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Le</a:t>
            </a:r>
            <a:r>
              <a:rPr lang="fr-FR" sz="2400" b="1" spc="-19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lang="fr-FR"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microclimat</a:t>
            </a:r>
            <a:r>
              <a:rPr lang="fr-FR" sz="2400" b="1" spc="-15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lang="fr-FR" sz="2400" b="1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:</a:t>
            </a:r>
            <a:endParaRPr lang="fr-FR" sz="2400" dirty="0">
              <a:solidFill>
                <a:srgbClr val="0070C0"/>
              </a:solidFill>
              <a:latin typeface="Corbel"/>
              <a:cs typeface="Corbe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094D5FF-AA03-4F2B-5255-0597FD8CB6AC}"/>
              </a:ext>
            </a:extLst>
          </p:cNvPr>
          <p:cNvSpPr txBox="1"/>
          <p:nvPr/>
        </p:nvSpPr>
        <p:spPr>
          <a:xfrm>
            <a:off x="6567948" y="3600370"/>
            <a:ext cx="14305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/>
              <a:t>Capteur sous l’arbre</a:t>
            </a:r>
          </a:p>
          <a:p>
            <a:endParaRPr lang="fr-FR" sz="800" dirty="0"/>
          </a:p>
          <a:p>
            <a:r>
              <a:rPr lang="fr-FR" sz="800" dirty="0"/>
              <a:t>Capteur à l’inter rang</a:t>
            </a:r>
          </a:p>
          <a:p>
            <a:endParaRPr lang="fr-FR" sz="800" dirty="0"/>
          </a:p>
          <a:p>
            <a:r>
              <a:rPr lang="fr-FR" sz="800" dirty="0"/>
              <a:t>Parcelle témoin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B0DBDF-2EC0-AB14-7458-9E97D6A0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Zoteux : la pièce climatisée !</a:t>
            </a:r>
          </a:p>
        </p:txBody>
      </p:sp>
      <p:pic>
        <p:nvPicPr>
          <p:cNvPr id="6" name="Image 5" descr="Une image contenant arbre, herbe, extérieur, ciel&#10;&#10;Description générée automatiquement">
            <a:extLst>
              <a:ext uri="{FF2B5EF4-FFF2-40B4-BE49-F238E27FC236}">
                <a16:creationId xmlns:a16="http://schemas.microsoft.com/office/drawing/2014/main" xmlns="" id="{829CB3F2-E3DB-6B37-139D-3433C0087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0" y="1327149"/>
            <a:ext cx="3955333" cy="5278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57D717-76A2-B418-BA03-417AD1EA0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3" t="22365" r="28145" b="10108"/>
          <a:stretch/>
        </p:blipFill>
        <p:spPr>
          <a:xfrm>
            <a:off x="4330570" y="1327149"/>
            <a:ext cx="7448475" cy="4418427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89D8BE4E-27E5-E4C5-F812-D6368AC52616}"/>
              </a:ext>
            </a:extLst>
          </p:cNvPr>
          <p:cNvSpPr/>
          <p:nvPr/>
        </p:nvSpPr>
        <p:spPr>
          <a:xfrm>
            <a:off x="5388077" y="1533832"/>
            <a:ext cx="6194323" cy="4227871"/>
          </a:xfrm>
          <a:custGeom>
            <a:avLst/>
            <a:gdLst>
              <a:gd name="connsiteX0" fmla="*/ 0 w 6194323"/>
              <a:gd name="connsiteY0" fmla="*/ 1170039 h 4227871"/>
              <a:gd name="connsiteX1" fmla="*/ 235975 w 6194323"/>
              <a:gd name="connsiteY1" fmla="*/ 2035278 h 4227871"/>
              <a:gd name="connsiteX2" fmla="*/ 658762 w 6194323"/>
              <a:gd name="connsiteY2" fmla="*/ 3146323 h 4227871"/>
              <a:gd name="connsiteX3" fmla="*/ 1366684 w 6194323"/>
              <a:gd name="connsiteY3" fmla="*/ 4090220 h 4227871"/>
              <a:gd name="connsiteX4" fmla="*/ 1661652 w 6194323"/>
              <a:gd name="connsiteY4" fmla="*/ 4031226 h 4227871"/>
              <a:gd name="connsiteX5" fmla="*/ 2969342 w 6194323"/>
              <a:gd name="connsiteY5" fmla="*/ 2359742 h 4227871"/>
              <a:gd name="connsiteX6" fmla="*/ 3982065 w 6194323"/>
              <a:gd name="connsiteY6" fmla="*/ 3569110 h 4227871"/>
              <a:gd name="connsiteX7" fmla="*/ 4876800 w 6194323"/>
              <a:gd name="connsiteY7" fmla="*/ 4227871 h 4227871"/>
              <a:gd name="connsiteX8" fmla="*/ 6194323 w 6194323"/>
              <a:gd name="connsiteY8" fmla="*/ 1927123 h 4227871"/>
              <a:gd name="connsiteX9" fmla="*/ 4227871 w 6194323"/>
              <a:gd name="connsiteY9" fmla="*/ 0 h 4227871"/>
              <a:gd name="connsiteX10" fmla="*/ 3460955 w 6194323"/>
              <a:gd name="connsiteY10" fmla="*/ 1474839 h 4227871"/>
              <a:gd name="connsiteX11" fmla="*/ 4286865 w 6194323"/>
              <a:gd name="connsiteY11" fmla="*/ 2841523 h 4227871"/>
              <a:gd name="connsiteX12" fmla="*/ 4070555 w 6194323"/>
              <a:gd name="connsiteY12" fmla="*/ 3067665 h 4227871"/>
              <a:gd name="connsiteX13" fmla="*/ 3264310 w 6194323"/>
              <a:gd name="connsiteY13" fmla="*/ 1907458 h 4227871"/>
              <a:gd name="connsiteX14" fmla="*/ 2949678 w 6194323"/>
              <a:gd name="connsiteY14" fmla="*/ 2310581 h 4227871"/>
              <a:gd name="connsiteX15" fmla="*/ 2290917 w 6194323"/>
              <a:gd name="connsiteY15" fmla="*/ 1504336 h 4227871"/>
              <a:gd name="connsiteX16" fmla="*/ 1592826 w 6194323"/>
              <a:gd name="connsiteY16" fmla="*/ 2467897 h 4227871"/>
              <a:gd name="connsiteX17" fmla="*/ 835742 w 6194323"/>
              <a:gd name="connsiteY17" fmla="*/ 1553497 h 4227871"/>
              <a:gd name="connsiteX18" fmla="*/ 196646 w 6194323"/>
              <a:gd name="connsiteY18" fmla="*/ 1012723 h 4227871"/>
              <a:gd name="connsiteX19" fmla="*/ 9833 w 6194323"/>
              <a:gd name="connsiteY19" fmla="*/ 1081549 h 4227871"/>
              <a:gd name="connsiteX0" fmla="*/ 0 w 6194323"/>
              <a:gd name="connsiteY0" fmla="*/ 1170039 h 4227871"/>
              <a:gd name="connsiteX1" fmla="*/ 235975 w 6194323"/>
              <a:gd name="connsiteY1" fmla="*/ 2035278 h 4227871"/>
              <a:gd name="connsiteX2" fmla="*/ 658762 w 6194323"/>
              <a:gd name="connsiteY2" fmla="*/ 3146323 h 4227871"/>
              <a:gd name="connsiteX3" fmla="*/ 1366684 w 6194323"/>
              <a:gd name="connsiteY3" fmla="*/ 4090220 h 4227871"/>
              <a:gd name="connsiteX4" fmla="*/ 1661652 w 6194323"/>
              <a:gd name="connsiteY4" fmla="*/ 4031226 h 4227871"/>
              <a:gd name="connsiteX5" fmla="*/ 2969342 w 6194323"/>
              <a:gd name="connsiteY5" fmla="*/ 2359742 h 4227871"/>
              <a:gd name="connsiteX6" fmla="*/ 3982065 w 6194323"/>
              <a:gd name="connsiteY6" fmla="*/ 3569110 h 4227871"/>
              <a:gd name="connsiteX7" fmla="*/ 4876800 w 6194323"/>
              <a:gd name="connsiteY7" fmla="*/ 4227871 h 4227871"/>
              <a:gd name="connsiteX8" fmla="*/ 6194323 w 6194323"/>
              <a:gd name="connsiteY8" fmla="*/ 1927123 h 4227871"/>
              <a:gd name="connsiteX9" fmla="*/ 4227871 w 6194323"/>
              <a:gd name="connsiteY9" fmla="*/ 0 h 4227871"/>
              <a:gd name="connsiteX10" fmla="*/ 3460955 w 6194323"/>
              <a:gd name="connsiteY10" fmla="*/ 1474839 h 4227871"/>
              <a:gd name="connsiteX11" fmla="*/ 4286865 w 6194323"/>
              <a:gd name="connsiteY11" fmla="*/ 2841523 h 4227871"/>
              <a:gd name="connsiteX12" fmla="*/ 4070555 w 6194323"/>
              <a:gd name="connsiteY12" fmla="*/ 3067665 h 4227871"/>
              <a:gd name="connsiteX13" fmla="*/ 3264310 w 6194323"/>
              <a:gd name="connsiteY13" fmla="*/ 1907458 h 4227871"/>
              <a:gd name="connsiteX14" fmla="*/ 2949678 w 6194323"/>
              <a:gd name="connsiteY14" fmla="*/ 2310581 h 4227871"/>
              <a:gd name="connsiteX15" fmla="*/ 2290917 w 6194323"/>
              <a:gd name="connsiteY15" fmla="*/ 1504336 h 4227871"/>
              <a:gd name="connsiteX16" fmla="*/ 1592826 w 6194323"/>
              <a:gd name="connsiteY16" fmla="*/ 2467897 h 4227871"/>
              <a:gd name="connsiteX17" fmla="*/ 835742 w 6194323"/>
              <a:gd name="connsiteY17" fmla="*/ 1553497 h 4227871"/>
              <a:gd name="connsiteX18" fmla="*/ 196646 w 6194323"/>
              <a:gd name="connsiteY18" fmla="*/ 1012723 h 4227871"/>
              <a:gd name="connsiteX19" fmla="*/ 9833 w 6194323"/>
              <a:gd name="connsiteY19" fmla="*/ 1170039 h 42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94323" h="4227871">
                <a:moveTo>
                  <a:pt x="0" y="1170039"/>
                </a:moveTo>
                <a:lnTo>
                  <a:pt x="235975" y="2035278"/>
                </a:lnTo>
                <a:lnTo>
                  <a:pt x="658762" y="3146323"/>
                </a:lnTo>
                <a:lnTo>
                  <a:pt x="1366684" y="4090220"/>
                </a:lnTo>
                <a:lnTo>
                  <a:pt x="1661652" y="4031226"/>
                </a:lnTo>
                <a:lnTo>
                  <a:pt x="2969342" y="2359742"/>
                </a:lnTo>
                <a:lnTo>
                  <a:pt x="3982065" y="3569110"/>
                </a:lnTo>
                <a:lnTo>
                  <a:pt x="4876800" y="4227871"/>
                </a:lnTo>
                <a:lnTo>
                  <a:pt x="6194323" y="1927123"/>
                </a:lnTo>
                <a:lnTo>
                  <a:pt x="4227871" y="0"/>
                </a:lnTo>
                <a:lnTo>
                  <a:pt x="3460955" y="1474839"/>
                </a:lnTo>
                <a:lnTo>
                  <a:pt x="4286865" y="2841523"/>
                </a:lnTo>
                <a:lnTo>
                  <a:pt x="4070555" y="3067665"/>
                </a:lnTo>
                <a:lnTo>
                  <a:pt x="3264310" y="1907458"/>
                </a:lnTo>
                <a:lnTo>
                  <a:pt x="2949678" y="2310581"/>
                </a:lnTo>
                <a:lnTo>
                  <a:pt x="2290917" y="1504336"/>
                </a:lnTo>
                <a:lnTo>
                  <a:pt x="1592826" y="2467897"/>
                </a:lnTo>
                <a:lnTo>
                  <a:pt x="835742" y="1553497"/>
                </a:lnTo>
                <a:lnTo>
                  <a:pt x="196646" y="1012723"/>
                </a:lnTo>
                <a:cubicBezTo>
                  <a:pt x="134375" y="1035665"/>
                  <a:pt x="72104" y="1147097"/>
                  <a:pt x="9833" y="1170039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xmlns="" id="{A35144E2-8F24-4AF7-B246-DDAB75CE68D5}"/>
              </a:ext>
            </a:extLst>
          </p:cNvPr>
          <p:cNvSpPr/>
          <p:nvPr/>
        </p:nvSpPr>
        <p:spPr>
          <a:xfrm>
            <a:off x="5702710" y="3048000"/>
            <a:ext cx="1288025" cy="1730477"/>
          </a:xfrm>
          <a:custGeom>
            <a:avLst/>
            <a:gdLst>
              <a:gd name="connsiteX0" fmla="*/ 0 w 1288025"/>
              <a:gd name="connsiteY0" fmla="*/ 609600 h 1730477"/>
              <a:gd name="connsiteX1" fmla="*/ 393290 w 1288025"/>
              <a:gd name="connsiteY1" fmla="*/ 0 h 1730477"/>
              <a:gd name="connsiteX2" fmla="*/ 1288025 w 1288025"/>
              <a:gd name="connsiteY2" fmla="*/ 993058 h 1730477"/>
              <a:gd name="connsiteX3" fmla="*/ 491613 w 1288025"/>
              <a:gd name="connsiteY3" fmla="*/ 1730477 h 1730477"/>
              <a:gd name="connsiteX4" fmla="*/ 383458 w 1288025"/>
              <a:gd name="connsiteY4" fmla="*/ 1582994 h 1730477"/>
              <a:gd name="connsiteX5" fmla="*/ 0 w 1288025"/>
              <a:gd name="connsiteY5" fmla="*/ 609600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8025" h="1730477">
                <a:moveTo>
                  <a:pt x="0" y="609600"/>
                </a:moveTo>
                <a:lnTo>
                  <a:pt x="393290" y="0"/>
                </a:lnTo>
                <a:lnTo>
                  <a:pt x="1288025" y="993058"/>
                </a:lnTo>
                <a:lnTo>
                  <a:pt x="491613" y="1730477"/>
                </a:lnTo>
                <a:lnTo>
                  <a:pt x="383458" y="1582994"/>
                </a:lnTo>
                <a:lnTo>
                  <a:pt x="0" y="609600"/>
                </a:lnTo>
                <a:close/>
              </a:path>
            </a:pathLst>
          </a:custGeom>
          <a:solidFill>
            <a:srgbClr val="80BA27">
              <a:alpha val="40000"/>
            </a:srgbClr>
          </a:solidFill>
          <a:ln>
            <a:solidFill>
              <a:srgbClr val="0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75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1791" y="584567"/>
            <a:ext cx="10980000" cy="4251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124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</a:t>
            </a:r>
            <a:r>
              <a:rPr sz="3000" spc="-127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z="3000" spc="-12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z="3000" spc="-116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é</a:t>
            </a:r>
            <a:r>
              <a:rPr sz="3000" spc="-124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z="3000" spc="-12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z="3000" spc="-116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sz="3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lang="fr-FR" sz="3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z="3000" spc="-18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z="3000" spc="-116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sz="3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z="3000" spc="-229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z="3000" spc="-124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m</a:t>
            </a:r>
            <a:r>
              <a:rPr sz="3000" spc="-116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é</a:t>
            </a:r>
            <a:r>
              <a:rPr sz="3000" spc="-12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tho</a:t>
            </a:r>
            <a:r>
              <a:rPr sz="3000" spc="-127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z="3000" spc="-116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sz="3000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3353" y="1192324"/>
            <a:ext cx="311480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L’analyse du fourrage 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15134" y="3046571"/>
            <a:ext cx="1943100" cy="1506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073"/>
              </a:lnSpc>
              <a:spcBef>
                <a:spcPts val="75"/>
              </a:spcBef>
            </a:pPr>
            <a:r>
              <a:rPr lang="fr-FR" sz="900" b="1" spc="-8" dirty="0">
                <a:solidFill>
                  <a:srgbClr val="3B3B3B"/>
                </a:solidFill>
                <a:latin typeface="Arial MT"/>
                <a:cs typeface="Arial MT"/>
              </a:rPr>
              <a:t>Q</a:t>
            </a:r>
            <a:r>
              <a:rPr sz="900" b="1" spc="-8" dirty="0" err="1">
                <a:solidFill>
                  <a:srgbClr val="3B3B3B"/>
                </a:solidFill>
                <a:latin typeface="Arial MT"/>
                <a:cs typeface="Arial MT"/>
              </a:rPr>
              <a:t>uadrat</a:t>
            </a:r>
            <a:r>
              <a:rPr sz="900" b="1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8" dirty="0">
                <a:solidFill>
                  <a:srgbClr val="3B3B3B"/>
                </a:solidFill>
                <a:latin typeface="Arial MT"/>
                <a:cs typeface="Arial MT"/>
              </a:rPr>
              <a:t>de</a:t>
            </a:r>
            <a:r>
              <a:rPr lang="fr-FR" sz="900" b="1" dirty="0">
                <a:latin typeface="Arial MT"/>
                <a:cs typeface="Arial MT"/>
              </a:rPr>
              <a:t> 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50x50</a:t>
            </a:r>
            <a:r>
              <a:rPr sz="900" b="1" spc="-11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dirty="0">
                <a:solidFill>
                  <a:srgbClr val="3B3B3B"/>
                </a:solidFill>
                <a:latin typeface="Arial MT"/>
                <a:cs typeface="Arial MT"/>
              </a:rPr>
              <a:t>cm</a:t>
            </a:r>
            <a:endParaRPr sz="900" b="1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26430" y="1291972"/>
            <a:ext cx="4758690" cy="2065020"/>
            <a:chOff x="5603240" y="137160"/>
            <a:chExt cx="6344920" cy="27533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7760" y="137160"/>
              <a:ext cx="3200400" cy="275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03240" y="449580"/>
              <a:ext cx="3167380" cy="23749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671376" y="3025331"/>
            <a:ext cx="2487930" cy="147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15290" marR="3810" indent="-406241" algn="ctr">
              <a:lnSpc>
                <a:spcPts val="1065"/>
              </a:lnSpc>
              <a:spcBef>
                <a:spcPts val="120"/>
              </a:spcBef>
            </a:pPr>
            <a:r>
              <a:rPr lang="fr-FR" sz="900" b="1" spc="-11" dirty="0">
                <a:solidFill>
                  <a:srgbClr val="3B3B3B"/>
                </a:solidFill>
                <a:latin typeface="Arial MT"/>
                <a:cs typeface="Arial MT"/>
              </a:rPr>
              <a:t>Z</a:t>
            </a:r>
            <a:r>
              <a:rPr sz="900" b="1" spc="-11" dirty="0">
                <a:solidFill>
                  <a:srgbClr val="3B3B3B"/>
                </a:solidFill>
                <a:latin typeface="Arial MT"/>
                <a:cs typeface="Arial MT"/>
              </a:rPr>
              <a:t>one</a:t>
            </a:r>
            <a:r>
              <a:rPr sz="900" b="1" spc="26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de </a:t>
            </a:r>
            <a:r>
              <a:rPr sz="900" b="1" spc="-8" dirty="0">
                <a:solidFill>
                  <a:srgbClr val="3B3B3B"/>
                </a:solidFill>
                <a:latin typeface="Arial MT"/>
                <a:cs typeface="Arial MT"/>
              </a:rPr>
              <a:t>défends</a:t>
            </a:r>
            <a:r>
              <a:rPr sz="900" b="1" spc="4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dirty="0">
                <a:solidFill>
                  <a:srgbClr val="3B3B3B"/>
                </a:solidFill>
                <a:latin typeface="Arial MT"/>
                <a:cs typeface="Arial MT"/>
              </a:rPr>
              <a:t>à </a:t>
            </a:r>
            <a:r>
              <a:rPr sz="900" b="1" spc="-236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lang="fr-FR" sz="900" b="1" spc="-8" dirty="0">
                <a:solidFill>
                  <a:srgbClr val="3B3B3B"/>
                </a:solidFill>
                <a:latin typeface="Arial MT"/>
                <a:cs typeface="Arial MT"/>
              </a:rPr>
              <a:t>Buneville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 1</a:t>
            </a:r>
            <a:endParaRPr sz="900" b="1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28159" y="3905249"/>
            <a:ext cx="5898102" cy="1815273"/>
          </a:xfrm>
          <a:custGeom>
            <a:avLst/>
            <a:gdLst/>
            <a:ahLst/>
            <a:cxnLst/>
            <a:rect l="l" t="t" r="r" b="b"/>
            <a:pathLst>
              <a:path w="7233920" h="2032000">
                <a:moveTo>
                  <a:pt x="7233920" y="0"/>
                </a:moveTo>
                <a:lnTo>
                  <a:pt x="0" y="0"/>
                </a:lnTo>
                <a:lnTo>
                  <a:pt x="0" y="2032000"/>
                </a:lnTo>
                <a:lnTo>
                  <a:pt x="7233920" y="2032000"/>
                </a:lnTo>
                <a:lnTo>
                  <a:pt x="723392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grpSp>
        <p:nvGrpSpPr>
          <p:cNvPr id="11" name="object 11"/>
          <p:cNvGrpSpPr/>
          <p:nvPr/>
        </p:nvGrpSpPr>
        <p:grpSpPr>
          <a:xfrm>
            <a:off x="1771175" y="1777702"/>
            <a:ext cx="3853815" cy="1746885"/>
            <a:chOff x="245109" y="1078230"/>
            <a:chExt cx="5138420" cy="2329180"/>
          </a:xfrm>
        </p:grpSpPr>
        <p:sp>
          <p:nvSpPr>
            <p:cNvPr id="12" name="object 12"/>
            <p:cNvSpPr/>
            <p:nvPr/>
          </p:nvSpPr>
          <p:spPr>
            <a:xfrm>
              <a:off x="245109" y="1078230"/>
              <a:ext cx="5138420" cy="2308860"/>
            </a:xfrm>
            <a:custGeom>
              <a:avLst/>
              <a:gdLst/>
              <a:ahLst/>
              <a:cxnLst/>
              <a:rect l="l" t="t" r="r" b="b"/>
              <a:pathLst>
                <a:path w="5138420" h="2308860">
                  <a:moveTo>
                    <a:pt x="5138420" y="0"/>
                  </a:moveTo>
                  <a:lnTo>
                    <a:pt x="0" y="0"/>
                  </a:lnTo>
                  <a:lnTo>
                    <a:pt x="0" y="2308860"/>
                  </a:lnTo>
                  <a:lnTo>
                    <a:pt x="5138420" y="2308860"/>
                  </a:lnTo>
                  <a:lnTo>
                    <a:pt x="5138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90849" y="2815590"/>
              <a:ext cx="2059939" cy="591820"/>
            </a:xfrm>
            <a:custGeom>
              <a:avLst/>
              <a:gdLst/>
              <a:ahLst/>
              <a:cxnLst/>
              <a:rect l="l" t="t" r="r" b="b"/>
              <a:pathLst>
                <a:path w="2059939" h="459739">
                  <a:moveTo>
                    <a:pt x="1029970" y="0"/>
                  </a:moveTo>
                  <a:lnTo>
                    <a:pt x="956414" y="576"/>
                  </a:lnTo>
                  <a:lnTo>
                    <a:pt x="884254" y="2281"/>
                  </a:lnTo>
                  <a:lnTo>
                    <a:pt x="813664" y="5075"/>
                  </a:lnTo>
                  <a:lnTo>
                    <a:pt x="744818" y="8919"/>
                  </a:lnTo>
                  <a:lnTo>
                    <a:pt x="677891" y="13775"/>
                  </a:lnTo>
                  <a:lnTo>
                    <a:pt x="613058" y="19603"/>
                  </a:lnTo>
                  <a:lnTo>
                    <a:pt x="550491" y="26366"/>
                  </a:lnTo>
                  <a:lnTo>
                    <a:pt x="490366" y="34023"/>
                  </a:lnTo>
                  <a:lnTo>
                    <a:pt x="432857" y="42536"/>
                  </a:lnTo>
                  <a:lnTo>
                    <a:pt x="378138" y="51866"/>
                  </a:lnTo>
                  <a:lnTo>
                    <a:pt x="326383" y="61975"/>
                  </a:lnTo>
                  <a:lnTo>
                    <a:pt x="277767" y="72824"/>
                  </a:lnTo>
                  <a:lnTo>
                    <a:pt x="232465" y="84373"/>
                  </a:lnTo>
                  <a:lnTo>
                    <a:pt x="190649" y="96585"/>
                  </a:lnTo>
                  <a:lnTo>
                    <a:pt x="152496" y="109419"/>
                  </a:lnTo>
                  <a:lnTo>
                    <a:pt x="87870" y="136802"/>
                  </a:lnTo>
                  <a:lnTo>
                    <a:pt x="39983" y="166212"/>
                  </a:lnTo>
                  <a:lnTo>
                    <a:pt x="10228" y="197338"/>
                  </a:lnTo>
                  <a:lnTo>
                    <a:pt x="0" y="229870"/>
                  </a:lnTo>
                  <a:lnTo>
                    <a:pt x="2586" y="246291"/>
                  </a:lnTo>
                  <a:lnTo>
                    <a:pt x="39983" y="293527"/>
                  </a:lnTo>
                  <a:lnTo>
                    <a:pt x="87870" y="322937"/>
                  </a:lnTo>
                  <a:lnTo>
                    <a:pt x="152496" y="350320"/>
                  </a:lnTo>
                  <a:lnTo>
                    <a:pt x="190649" y="363154"/>
                  </a:lnTo>
                  <a:lnTo>
                    <a:pt x="232465" y="375366"/>
                  </a:lnTo>
                  <a:lnTo>
                    <a:pt x="277767" y="386915"/>
                  </a:lnTo>
                  <a:lnTo>
                    <a:pt x="326383" y="397764"/>
                  </a:lnTo>
                  <a:lnTo>
                    <a:pt x="378138" y="407873"/>
                  </a:lnTo>
                  <a:lnTo>
                    <a:pt x="432857" y="417203"/>
                  </a:lnTo>
                  <a:lnTo>
                    <a:pt x="490366" y="425716"/>
                  </a:lnTo>
                  <a:lnTo>
                    <a:pt x="550491" y="433373"/>
                  </a:lnTo>
                  <a:lnTo>
                    <a:pt x="613058" y="440136"/>
                  </a:lnTo>
                  <a:lnTo>
                    <a:pt x="677891" y="445964"/>
                  </a:lnTo>
                  <a:lnTo>
                    <a:pt x="744818" y="450820"/>
                  </a:lnTo>
                  <a:lnTo>
                    <a:pt x="813664" y="454664"/>
                  </a:lnTo>
                  <a:lnTo>
                    <a:pt x="884254" y="457458"/>
                  </a:lnTo>
                  <a:lnTo>
                    <a:pt x="956414" y="459163"/>
                  </a:lnTo>
                  <a:lnTo>
                    <a:pt x="1029970" y="459739"/>
                  </a:lnTo>
                  <a:lnTo>
                    <a:pt x="1103525" y="459163"/>
                  </a:lnTo>
                  <a:lnTo>
                    <a:pt x="1175685" y="457458"/>
                  </a:lnTo>
                  <a:lnTo>
                    <a:pt x="1246275" y="454664"/>
                  </a:lnTo>
                  <a:lnTo>
                    <a:pt x="1315121" y="450820"/>
                  </a:lnTo>
                  <a:lnTo>
                    <a:pt x="1382048" y="445964"/>
                  </a:lnTo>
                  <a:lnTo>
                    <a:pt x="1446881" y="440136"/>
                  </a:lnTo>
                  <a:lnTo>
                    <a:pt x="1509448" y="433373"/>
                  </a:lnTo>
                  <a:lnTo>
                    <a:pt x="1569573" y="425716"/>
                  </a:lnTo>
                  <a:lnTo>
                    <a:pt x="1627082" y="417203"/>
                  </a:lnTo>
                  <a:lnTo>
                    <a:pt x="1681801" y="407873"/>
                  </a:lnTo>
                  <a:lnTo>
                    <a:pt x="1733556" y="397764"/>
                  </a:lnTo>
                  <a:lnTo>
                    <a:pt x="1782172" y="386915"/>
                  </a:lnTo>
                  <a:lnTo>
                    <a:pt x="1827474" y="375366"/>
                  </a:lnTo>
                  <a:lnTo>
                    <a:pt x="1869290" y="363154"/>
                  </a:lnTo>
                  <a:lnTo>
                    <a:pt x="1907443" y="350320"/>
                  </a:lnTo>
                  <a:lnTo>
                    <a:pt x="1972069" y="322937"/>
                  </a:lnTo>
                  <a:lnTo>
                    <a:pt x="2019956" y="293527"/>
                  </a:lnTo>
                  <a:lnTo>
                    <a:pt x="2049711" y="262401"/>
                  </a:lnTo>
                  <a:lnTo>
                    <a:pt x="2059939" y="229870"/>
                  </a:lnTo>
                  <a:lnTo>
                    <a:pt x="2057353" y="213448"/>
                  </a:lnTo>
                  <a:lnTo>
                    <a:pt x="2019956" y="166212"/>
                  </a:lnTo>
                  <a:lnTo>
                    <a:pt x="1972069" y="136802"/>
                  </a:lnTo>
                  <a:lnTo>
                    <a:pt x="1907443" y="109419"/>
                  </a:lnTo>
                  <a:lnTo>
                    <a:pt x="1869290" y="96585"/>
                  </a:lnTo>
                  <a:lnTo>
                    <a:pt x="1827474" y="84373"/>
                  </a:lnTo>
                  <a:lnTo>
                    <a:pt x="1782172" y="72824"/>
                  </a:lnTo>
                  <a:lnTo>
                    <a:pt x="1733556" y="61975"/>
                  </a:lnTo>
                  <a:lnTo>
                    <a:pt x="1681801" y="51866"/>
                  </a:lnTo>
                  <a:lnTo>
                    <a:pt x="1627082" y="42536"/>
                  </a:lnTo>
                  <a:lnTo>
                    <a:pt x="1569573" y="34023"/>
                  </a:lnTo>
                  <a:lnTo>
                    <a:pt x="1509448" y="26366"/>
                  </a:lnTo>
                  <a:lnTo>
                    <a:pt x="1446881" y="19603"/>
                  </a:lnTo>
                  <a:lnTo>
                    <a:pt x="1382048" y="13775"/>
                  </a:lnTo>
                  <a:lnTo>
                    <a:pt x="1315121" y="8919"/>
                  </a:lnTo>
                  <a:lnTo>
                    <a:pt x="1246275" y="5075"/>
                  </a:lnTo>
                  <a:lnTo>
                    <a:pt x="1175685" y="2281"/>
                  </a:lnTo>
                  <a:lnTo>
                    <a:pt x="1103525" y="576"/>
                  </a:lnTo>
                  <a:lnTo>
                    <a:pt x="1029970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pc="-33" baseline="-33950" dirty="0">
                  <a:solidFill>
                    <a:schemeClr val="bg1"/>
                  </a:solidFill>
                  <a:latin typeface="Corbel"/>
                  <a:cs typeface="Corbel"/>
                </a:rPr>
                <a:t>Tous</a:t>
              </a:r>
              <a:r>
                <a:rPr lang="fr-FR" spc="-5" baseline="-33950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fr-FR" baseline="-33950" dirty="0">
                  <a:solidFill>
                    <a:schemeClr val="bg1"/>
                  </a:solidFill>
                  <a:latin typeface="Corbel"/>
                  <a:cs typeface="Corbel"/>
                </a:rPr>
                <a:t>les</a:t>
              </a:r>
              <a:r>
                <a:rPr lang="fr-FR" spc="-23" baseline="-33950" dirty="0">
                  <a:solidFill>
                    <a:schemeClr val="bg1"/>
                  </a:solidFill>
                  <a:latin typeface="Corbel"/>
                  <a:cs typeface="Corbel"/>
                </a:rPr>
                <a:t> </a:t>
              </a:r>
              <a:r>
                <a:rPr lang="fr-FR" spc="-5" baseline="-33950" dirty="0">
                  <a:solidFill>
                    <a:schemeClr val="bg1"/>
                  </a:solidFill>
                  <a:latin typeface="Corbel"/>
                  <a:cs typeface="Corbel"/>
                </a:rPr>
                <a:t>sites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397693" y="3920491"/>
            <a:ext cx="4578627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400" b="1" dirty="0">
                <a:solidFill>
                  <a:schemeClr val="bg1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2</a:t>
            </a:r>
            <a:r>
              <a:rPr sz="1400" b="1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/ </a:t>
            </a:r>
            <a:r>
              <a:rPr lang="fr-FR" sz="1400" b="1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Estimation</a:t>
            </a:r>
            <a:r>
              <a:rPr sz="1400" b="1" u="sng" spc="11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sz="1400" b="1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du</a:t>
            </a:r>
            <a:r>
              <a:rPr sz="1400" b="1" u="sng" spc="4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sz="1400" b="1" u="sng" spc="-4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rendement</a:t>
            </a:r>
            <a:r>
              <a:rPr sz="1400" b="1" u="sng" spc="8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sz="1400" b="1" u="sng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et</a:t>
            </a:r>
            <a:r>
              <a:rPr sz="1400" b="1" u="sng" spc="4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sz="1400" b="1" u="sng" spc="-4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des</a:t>
            </a:r>
            <a:r>
              <a:rPr sz="1400" b="1" u="sng" spc="15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lang="fr-FR" sz="1400" b="1" u="sng" spc="15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valeurs</a:t>
            </a:r>
            <a:r>
              <a:rPr sz="1400" b="1" u="sng" spc="-8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</a:t>
            </a:r>
            <a:r>
              <a:rPr lang="fr-FR" sz="1400" b="1" u="sng" spc="-8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alimentaires</a:t>
            </a:r>
            <a:r>
              <a:rPr lang="fr-FR" sz="1400" b="1" u="sng" spc="-4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orbel"/>
                <a:cs typeface="Corbel"/>
              </a:rPr>
              <a:t> :</a:t>
            </a:r>
            <a:endParaRPr sz="1400" b="1" u="sng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7691" y="4126232"/>
            <a:ext cx="5550273" cy="1302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5265" indent="-215741">
              <a:spcBef>
                <a:spcPts val="75"/>
              </a:spcBef>
              <a:buChar char="-"/>
              <a:tabLst>
                <a:tab pos="215265" algn="l"/>
                <a:tab pos="215741" algn="l"/>
              </a:tabLst>
            </a:pP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3</a:t>
            </a:r>
            <a:r>
              <a:rPr sz="1400" spc="-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récoltes :</a:t>
            </a:r>
            <a:r>
              <a:rPr sz="1400" spc="-23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début</a:t>
            </a:r>
            <a:r>
              <a:rPr sz="1400" spc="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mai,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début juin</a:t>
            </a:r>
            <a:r>
              <a:rPr sz="1400" spc="-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et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fin</a:t>
            </a:r>
            <a:r>
              <a:rPr sz="1400" spc="-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juillet</a:t>
            </a:r>
          </a:p>
          <a:p>
            <a:pPr marL="283845" indent="-284321">
              <a:buChar char="-"/>
              <a:tabLst>
                <a:tab pos="283845" algn="l"/>
                <a:tab pos="284321" algn="l"/>
              </a:tabLst>
            </a:pP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dans</a:t>
            </a:r>
            <a:r>
              <a:rPr sz="1400" spc="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un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quadrat</a:t>
            </a:r>
            <a:r>
              <a:rPr sz="1400" spc="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de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19" dirty="0">
                <a:solidFill>
                  <a:schemeClr val="bg1"/>
                </a:solidFill>
                <a:latin typeface="Corbel"/>
                <a:cs typeface="Corbel"/>
              </a:rPr>
              <a:t>50</a:t>
            </a:r>
            <a:r>
              <a:rPr sz="1400" spc="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*</a:t>
            </a:r>
            <a:r>
              <a:rPr sz="1400" spc="-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19" dirty="0">
                <a:solidFill>
                  <a:schemeClr val="bg1"/>
                </a:solidFill>
                <a:latin typeface="Corbel"/>
                <a:cs typeface="Corbel"/>
              </a:rPr>
              <a:t>50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cm</a:t>
            </a:r>
            <a:endParaRPr sz="14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249555" indent="-250031">
              <a:buChar char="-"/>
              <a:tabLst>
                <a:tab pos="249555" algn="l"/>
                <a:tab pos="250031" algn="l"/>
              </a:tabLst>
            </a:pP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grâce</a:t>
            </a:r>
            <a:r>
              <a:rPr sz="1400" spc="1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à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un</a:t>
            </a:r>
            <a:r>
              <a:rPr sz="1400" spc="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taille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herbe</a:t>
            </a:r>
            <a:r>
              <a:rPr sz="1400" spc="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à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batterie</a:t>
            </a:r>
            <a:endParaRPr sz="14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241935" indent="-242411">
              <a:buChar char="-"/>
              <a:tabLst>
                <a:tab pos="241935" algn="l"/>
                <a:tab pos="242411" algn="l"/>
              </a:tabLst>
            </a:pP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À</a:t>
            </a:r>
            <a:r>
              <a:rPr sz="1400" spc="-19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6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cm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du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sol</a:t>
            </a:r>
            <a:endParaRPr sz="14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215265" indent="-215741">
              <a:buChar char="-"/>
              <a:tabLst>
                <a:tab pos="215265" algn="l"/>
                <a:tab pos="215741" algn="l"/>
              </a:tabLst>
            </a:pP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Pes</a:t>
            </a:r>
            <a:r>
              <a:rPr lang="fr-FR" sz="1400" spc="-15" dirty="0" err="1">
                <a:solidFill>
                  <a:schemeClr val="bg1"/>
                </a:solidFill>
                <a:latin typeface="Corbel"/>
                <a:cs typeface="Corbel"/>
              </a:rPr>
              <a:t>ée</a:t>
            </a:r>
            <a:r>
              <a:rPr lang="fr-FR"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du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poids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en</a:t>
            </a:r>
            <a:r>
              <a:rPr sz="1400" spc="-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Matière Fraiche</a:t>
            </a:r>
            <a:endParaRPr sz="1400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215265" indent="-215741">
              <a:spcBef>
                <a:spcPts val="4"/>
              </a:spcBef>
              <a:buChar char="-"/>
              <a:tabLst>
                <a:tab pos="215265" algn="l"/>
                <a:tab pos="215741" algn="l"/>
              </a:tabLst>
            </a:pP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Envoie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des</a:t>
            </a:r>
            <a:r>
              <a:rPr sz="1400" spc="-8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échantillons</a:t>
            </a:r>
            <a:r>
              <a:rPr sz="1400" spc="15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de </a:t>
            </a:r>
            <a:r>
              <a:rPr sz="1400" spc="-4" dirty="0" err="1">
                <a:solidFill>
                  <a:schemeClr val="bg1"/>
                </a:solidFill>
                <a:latin typeface="Corbel"/>
                <a:cs typeface="Corbel"/>
              </a:rPr>
              <a:t>fourrage</a:t>
            </a:r>
            <a:r>
              <a:rPr sz="1400" dirty="0">
                <a:solidFill>
                  <a:schemeClr val="bg1"/>
                </a:solidFill>
                <a:latin typeface="Corbel"/>
                <a:cs typeface="Corbel"/>
              </a:rPr>
              <a:t> au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 laboratoire</a:t>
            </a:r>
            <a:r>
              <a:rPr sz="1400" spc="-3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Auréa</a:t>
            </a:r>
            <a:r>
              <a:rPr sz="1400" spc="-56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chemeClr val="bg1"/>
                </a:solidFill>
                <a:latin typeface="Corbel"/>
                <a:cs typeface="Corbel"/>
              </a:rPr>
              <a:t>Agrosciences</a:t>
            </a:r>
            <a:endParaRPr sz="14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08534" y="5656658"/>
            <a:ext cx="2108834" cy="2827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073"/>
              </a:lnSpc>
              <a:spcBef>
                <a:spcPts val="75"/>
              </a:spcBef>
            </a:pPr>
            <a:r>
              <a:rPr lang="fr-FR" sz="900" b="1" spc="-11" dirty="0">
                <a:solidFill>
                  <a:srgbClr val="3B3B3B"/>
                </a:solidFill>
                <a:latin typeface="Arial MT"/>
                <a:cs typeface="Arial MT"/>
              </a:rPr>
              <a:t>Z</a:t>
            </a:r>
            <a:r>
              <a:rPr sz="900" b="1" spc="-11" dirty="0">
                <a:solidFill>
                  <a:srgbClr val="3B3B3B"/>
                </a:solidFill>
                <a:latin typeface="Arial MT"/>
                <a:cs typeface="Arial MT"/>
              </a:rPr>
              <a:t>one</a:t>
            </a:r>
            <a:r>
              <a:rPr sz="900" b="1" spc="30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de </a:t>
            </a:r>
            <a:r>
              <a:rPr sz="900" b="1" spc="-8" dirty="0">
                <a:solidFill>
                  <a:srgbClr val="3B3B3B"/>
                </a:solidFill>
                <a:latin typeface="Arial MT"/>
                <a:cs typeface="Arial MT"/>
              </a:rPr>
              <a:t>défends</a:t>
            </a:r>
            <a:r>
              <a:rPr sz="900" b="1" spc="8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avec</a:t>
            </a:r>
            <a:r>
              <a:rPr sz="900" b="1" spc="-11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un</a:t>
            </a:r>
            <a:r>
              <a:rPr lang="fr-FR" sz="900" b="1" dirty="0">
                <a:latin typeface="Arial MT"/>
                <a:cs typeface="Arial MT"/>
              </a:rPr>
              <a:t> </a:t>
            </a:r>
            <a:r>
              <a:rPr sz="900" b="1" spc="-4" dirty="0" err="1">
                <a:solidFill>
                  <a:srgbClr val="3B3B3B"/>
                </a:solidFill>
                <a:latin typeface="Arial MT"/>
                <a:cs typeface="Arial MT"/>
              </a:rPr>
              <a:t>electrificat</a:t>
            </a:r>
            <a:r>
              <a:rPr lang="fr-FR" sz="900" b="1" spc="-4" dirty="0" err="1">
                <a:solidFill>
                  <a:srgbClr val="3B3B3B"/>
                </a:solidFill>
                <a:latin typeface="Arial MT"/>
                <a:cs typeface="Arial MT"/>
              </a:rPr>
              <a:t>eur</a:t>
            </a:r>
            <a:r>
              <a:rPr sz="900" b="1" spc="11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dirty="0">
                <a:solidFill>
                  <a:srgbClr val="3B3B3B"/>
                </a:solidFill>
                <a:latin typeface="Arial MT"/>
                <a:cs typeface="Arial MT"/>
              </a:rPr>
              <a:t>à</a:t>
            </a:r>
            <a:r>
              <a:rPr sz="900" b="1" spc="-4" dirty="0">
                <a:solidFill>
                  <a:srgbClr val="3B3B3B"/>
                </a:solidFill>
                <a:latin typeface="Arial MT"/>
                <a:cs typeface="Arial MT"/>
              </a:rPr>
              <a:t> batterie</a:t>
            </a:r>
            <a:r>
              <a:rPr sz="900" b="1" spc="-8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dirty="0">
                <a:solidFill>
                  <a:srgbClr val="3B3B3B"/>
                </a:solidFill>
                <a:latin typeface="Arial MT"/>
                <a:cs typeface="Arial MT"/>
              </a:rPr>
              <a:t>P</a:t>
            </a:r>
            <a:r>
              <a:rPr sz="900" b="1" spc="-15" dirty="0">
                <a:solidFill>
                  <a:srgbClr val="3B3B3B"/>
                </a:solidFill>
                <a:latin typeface="Arial MT"/>
                <a:cs typeface="Arial MT"/>
              </a:rPr>
              <a:t> </a:t>
            </a:r>
            <a:r>
              <a:rPr sz="900" b="1" spc="-8" dirty="0">
                <a:solidFill>
                  <a:srgbClr val="3B3B3B"/>
                </a:solidFill>
                <a:latin typeface="Arial MT"/>
                <a:cs typeface="Arial MT"/>
              </a:rPr>
              <a:t>200</a:t>
            </a:r>
            <a:endParaRPr sz="900" b="1" dirty="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7351" y="3648076"/>
            <a:ext cx="2108834" cy="2005965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7494270" y="4419600"/>
            <a:ext cx="2387434" cy="571658"/>
            <a:chOff x="7960359" y="4749800"/>
            <a:chExt cx="2842260" cy="614680"/>
          </a:xfrm>
        </p:grpSpPr>
        <p:sp>
          <p:nvSpPr>
            <p:cNvPr id="20" name="object 20"/>
            <p:cNvSpPr/>
            <p:nvPr/>
          </p:nvSpPr>
          <p:spPr>
            <a:xfrm>
              <a:off x="7966709" y="4756150"/>
              <a:ext cx="2829560" cy="601980"/>
            </a:xfrm>
            <a:custGeom>
              <a:avLst/>
              <a:gdLst/>
              <a:ahLst/>
              <a:cxnLst/>
              <a:rect l="l" t="t" r="r" b="b"/>
              <a:pathLst>
                <a:path w="2829559" h="601979">
                  <a:moveTo>
                    <a:pt x="1414780" y="0"/>
                  </a:moveTo>
                  <a:lnTo>
                    <a:pt x="1339647" y="417"/>
                  </a:lnTo>
                  <a:lnTo>
                    <a:pt x="1265536" y="1654"/>
                  </a:lnTo>
                  <a:lnTo>
                    <a:pt x="1192543" y="3692"/>
                  </a:lnTo>
                  <a:lnTo>
                    <a:pt x="1120766" y="6508"/>
                  </a:lnTo>
                  <a:lnTo>
                    <a:pt x="1050304" y="10082"/>
                  </a:lnTo>
                  <a:lnTo>
                    <a:pt x="981254" y="14394"/>
                  </a:lnTo>
                  <a:lnTo>
                    <a:pt x="913713" y="19422"/>
                  </a:lnTo>
                  <a:lnTo>
                    <a:pt x="847780" y="25146"/>
                  </a:lnTo>
                  <a:lnTo>
                    <a:pt x="783553" y="31545"/>
                  </a:lnTo>
                  <a:lnTo>
                    <a:pt x="721129" y="38598"/>
                  </a:lnTo>
                  <a:lnTo>
                    <a:pt x="660606" y="46285"/>
                  </a:lnTo>
                  <a:lnTo>
                    <a:pt x="602082" y="54584"/>
                  </a:lnTo>
                  <a:lnTo>
                    <a:pt x="545654" y="63474"/>
                  </a:lnTo>
                  <a:lnTo>
                    <a:pt x="491421" y="72936"/>
                  </a:lnTo>
                  <a:lnTo>
                    <a:pt x="439481" y="82948"/>
                  </a:lnTo>
                  <a:lnTo>
                    <a:pt x="389930" y="93489"/>
                  </a:lnTo>
                  <a:lnTo>
                    <a:pt x="342868" y="104539"/>
                  </a:lnTo>
                  <a:lnTo>
                    <a:pt x="298391" y="116076"/>
                  </a:lnTo>
                  <a:lnTo>
                    <a:pt x="256597" y="128081"/>
                  </a:lnTo>
                  <a:lnTo>
                    <a:pt x="217586" y="140531"/>
                  </a:lnTo>
                  <a:lnTo>
                    <a:pt x="181453" y="153407"/>
                  </a:lnTo>
                  <a:lnTo>
                    <a:pt x="118216" y="180352"/>
                  </a:lnTo>
                  <a:lnTo>
                    <a:pt x="67670" y="208750"/>
                  </a:lnTo>
                  <a:lnTo>
                    <a:pt x="30597" y="238432"/>
                  </a:lnTo>
                  <a:lnTo>
                    <a:pt x="7779" y="269234"/>
                  </a:lnTo>
                  <a:lnTo>
                    <a:pt x="0" y="300989"/>
                  </a:lnTo>
                  <a:lnTo>
                    <a:pt x="1961" y="316976"/>
                  </a:lnTo>
                  <a:lnTo>
                    <a:pt x="30597" y="363547"/>
                  </a:lnTo>
                  <a:lnTo>
                    <a:pt x="67670" y="393229"/>
                  </a:lnTo>
                  <a:lnTo>
                    <a:pt x="118216" y="421627"/>
                  </a:lnTo>
                  <a:lnTo>
                    <a:pt x="181453" y="448572"/>
                  </a:lnTo>
                  <a:lnTo>
                    <a:pt x="217586" y="461448"/>
                  </a:lnTo>
                  <a:lnTo>
                    <a:pt x="256597" y="473898"/>
                  </a:lnTo>
                  <a:lnTo>
                    <a:pt x="298391" y="485903"/>
                  </a:lnTo>
                  <a:lnTo>
                    <a:pt x="342868" y="497440"/>
                  </a:lnTo>
                  <a:lnTo>
                    <a:pt x="389930" y="508490"/>
                  </a:lnTo>
                  <a:lnTo>
                    <a:pt x="439481" y="519031"/>
                  </a:lnTo>
                  <a:lnTo>
                    <a:pt x="491421" y="529043"/>
                  </a:lnTo>
                  <a:lnTo>
                    <a:pt x="545654" y="538505"/>
                  </a:lnTo>
                  <a:lnTo>
                    <a:pt x="602082" y="547395"/>
                  </a:lnTo>
                  <a:lnTo>
                    <a:pt x="660606" y="555694"/>
                  </a:lnTo>
                  <a:lnTo>
                    <a:pt x="721129" y="563381"/>
                  </a:lnTo>
                  <a:lnTo>
                    <a:pt x="783553" y="570434"/>
                  </a:lnTo>
                  <a:lnTo>
                    <a:pt x="847780" y="576833"/>
                  </a:lnTo>
                  <a:lnTo>
                    <a:pt x="913713" y="582557"/>
                  </a:lnTo>
                  <a:lnTo>
                    <a:pt x="981254" y="587585"/>
                  </a:lnTo>
                  <a:lnTo>
                    <a:pt x="1050304" y="591897"/>
                  </a:lnTo>
                  <a:lnTo>
                    <a:pt x="1120766" y="595471"/>
                  </a:lnTo>
                  <a:lnTo>
                    <a:pt x="1192543" y="598287"/>
                  </a:lnTo>
                  <a:lnTo>
                    <a:pt x="1265536" y="600325"/>
                  </a:lnTo>
                  <a:lnTo>
                    <a:pt x="1339647" y="601562"/>
                  </a:lnTo>
                  <a:lnTo>
                    <a:pt x="1414780" y="601980"/>
                  </a:lnTo>
                  <a:lnTo>
                    <a:pt x="1489912" y="601562"/>
                  </a:lnTo>
                  <a:lnTo>
                    <a:pt x="1564023" y="600325"/>
                  </a:lnTo>
                  <a:lnTo>
                    <a:pt x="1637016" y="598287"/>
                  </a:lnTo>
                  <a:lnTo>
                    <a:pt x="1708793" y="595471"/>
                  </a:lnTo>
                  <a:lnTo>
                    <a:pt x="1779255" y="591897"/>
                  </a:lnTo>
                  <a:lnTo>
                    <a:pt x="1848305" y="587585"/>
                  </a:lnTo>
                  <a:lnTo>
                    <a:pt x="1915846" y="582557"/>
                  </a:lnTo>
                  <a:lnTo>
                    <a:pt x="1981779" y="576833"/>
                  </a:lnTo>
                  <a:lnTo>
                    <a:pt x="2046006" y="570434"/>
                  </a:lnTo>
                  <a:lnTo>
                    <a:pt x="2108430" y="563381"/>
                  </a:lnTo>
                  <a:lnTo>
                    <a:pt x="2168953" y="555694"/>
                  </a:lnTo>
                  <a:lnTo>
                    <a:pt x="2227477" y="547395"/>
                  </a:lnTo>
                  <a:lnTo>
                    <a:pt x="2283905" y="538505"/>
                  </a:lnTo>
                  <a:lnTo>
                    <a:pt x="2338138" y="529043"/>
                  </a:lnTo>
                  <a:lnTo>
                    <a:pt x="2390078" y="519031"/>
                  </a:lnTo>
                  <a:lnTo>
                    <a:pt x="2439629" y="508490"/>
                  </a:lnTo>
                  <a:lnTo>
                    <a:pt x="2486691" y="497440"/>
                  </a:lnTo>
                  <a:lnTo>
                    <a:pt x="2531168" y="485903"/>
                  </a:lnTo>
                  <a:lnTo>
                    <a:pt x="2572962" y="473898"/>
                  </a:lnTo>
                  <a:lnTo>
                    <a:pt x="2611973" y="461448"/>
                  </a:lnTo>
                  <a:lnTo>
                    <a:pt x="2648106" y="448572"/>
                  </a:lnTo>
                  <a:lnTo>
                    <a:pt x="2711343" y="421627"/>
                  </a:lnTo>
                  <a:lnTo>
                    <a:pt x="2761889" y="393229"/>
                  </a:lnTo>
                  <a:lnTo>
                    <a:pt x="2798962" y="363547"/>
                  </a:lnTo>
                  <a:lnTo>
                    <a:pt x="2821780" y="332745"/>
                  </a:lnTo>
                  <a:lnTo>
                    <a:pt x="2829560" y="300989"/>
                  </a:lnTo>
                  <a:lnTo>
                    <a:pt x="2827598" y="285003"/>
                  </a:lnTo>
                  <a:lnTo>
                    <a:pt x="2798962" y="238432"/>
                  </a:lnTo>
                  <a:lnTo>
                    <a:pt x="2761889" y="208750"/>
                  </a:lnTo>
                  <a:lnTo>
                    <a:pt x="2711343" y="180352"/>
                  </a:lnTo>
                  <a:lnTo>
                    <a:pt x="2648106" y="153407"/>
                  </a:lnTo>
                  <a:lnTo>
                    <a:pt x="2611973" y="140531"/>
                  </a:lnTo>
                  <a:lnTo>
                    <a:pt x="2572962" y="128081"/>
                  </a:lnTo>
                  <a:lnTo>
                    <a:pt x="2531168" y="116076"/>
                  </a:lnTo>
                  <a:lnTo>
                    <a:pt x="2486691" y="104539"/>
                  </a:lnTo>
                  <a:lnTo>
                    <a:pt x="2439629" y="93489"/>
                  </a:lnTo>
                  <a:lnTo>
                    <a:pt x="2390078" y="82948"/>
                  </a:lnTo>
                  <a:lnTo>
                    <a:pt x="2338138" y="72936"/>
                  </a:lnTo>
                  <a:lnTo>
                    <a:pt x="2283905" y="63474"/>
                  </a:lnTo>
                  <a:lnTo>
                    <a:pt x="2227477" y="54584"/>
                  </a:lnTo>
                  <a:lnTo>
                    <a:pt x="2168953" y="46285"/>
                  </a:lnTo>
                  <a:lnTo>
                    <a:pt x="2108430" y="38598"/>
                  </a:lnTo>
                  <a:lnTo>
                    <a:pt x="2046006" y="31545"/>
                  </a:lnTo>
                  <a:lnTo>
                    <a:pt x="1981779" y="25146"/>
                  </a:lnTo>
                  <a:lnTo>
                    <a:pt x="1915846" y="19422"/>
                  </a:lnTo>
                  <a:lnTo>
                    <a:pt x="1848305" y="14394"/>
                  </a:lnTo>
                  <a:lnTo>
                    <a:pt x="1779255" y="10082"/>
                  </a:lnTo>
                  <a:lnTo>
                    <a:pt x="1708793" y="6508"/>
                  </a:lnTo>
                  <a:lnTo>
                    <a:pt x="1637016" y="3692"/>
                  </a:lnTo>
                  <a:lnTo>
                    <a:pt x="1564023" y="1654"/>
                  </a:lnTo>
                  <a:lnTo>
                    <a:pt x="1489912" y="417"/>
                  </a:lnTo>
                  <a:lnTo>
                    <a:pt x="1414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66709" y="4756150"/>
              <a:ext cx="2829560" cy="601980"/>
            </a:xfrm>
            <a:custGeom>
              <a:avLst/>
              <a:gdLst/>
              <a:ahLst/>
              <a:cxnLst/>
              <a:rect l="l" t="t" r="r" b="b"/>
              <a:pathLst>
                <a:path w="2829559" h="601979">
                  <a:moveTo>
                    <a:pt x="0" y="300989"/>
                  </a:moveTo>
                  <a:lnTo>
                    <a:pt x="17357" y="253704"/>
                  </a:lnTo>
                  <a:lnTo>
                    <a:pt x="47401" y="223441"/>
                  </a:lnTo>
                  <a:lnTo>
                    <a:pt x="91308" y="194380"/>
                  </a:lnTo>
                  <a:lnTo>
                    <a:pt x="148297" y="166688"/>
                  </a:lnTo>
                  <a:lnTo>
                    <a:pt x="217586" y="140531"/>
                  </a:lnTo>
                  <a:lnTo>
                    <a:pt x="256597" y="128081"/>
                  </a:lnTo>
                  <a:lnTo>
                    <a:pt x="298391" y="116076"/>
                  </a:lnTo>
                  <a:lnTo>
                    <a:pt x="342868" y="104539"/>
                  </a:lnTo>
                  <a:lnTo>
                    <a:pt x="389930" y="93489"/>
                  </a:lnTo>
                  <a:lnTo>
                    <a:pt x="439481" y="82948"/>
                  </a:lnTo>
                  <a:lnTo>
                    <a:pt x="491421" y="72936"/>
                  </a:lnTo>
                  <a:lnTo>
                    <a:pt x="545654" y="63474"/>
                  </a:lnTo>
                  <a:lnTo>
                    <a:pt x="602082" y="54584"/>
                  </a:lnTo>
                  <a:lnTo>
                    <a:pt x="660606" y="46285"/>
                  </a:lnTo>
                  <a:lnTo>
                    <a:pt x="721129" y="38598"/>
                  </a:lnTo>
                  <a:lnTo>
                    <a:pt x="783553" y="31545"/>
                  </a:lnTo>
                  <a:lnTo>
                    <a:pt x="847780" y="25146"/>
                  </a:lnTo>
                  <a:lnTo>
                    <a:pt x="913713" y="19422"/>
                  </a:lnTo>
                  <a:lnTo>
                    <a:pt x="981254" y="14394"/>
                  </a:lnTo>
                  <a:lnTo>
                    <a:pt x="1050304" y="10082"/>
                  </a:lnTo>
                  <a:lnTo>
                    <a:pt x="1120766" y="6508"/>
                  </a:lnTo>
                  <a:lnTo>
                    <a:pt x="1192543" y="3692"/>
                  </a:lnTo>
                  <a:lnTo>
                    <a:pt x="1265536" y="1654"/>
                  </a:lnTo>
                  <a:lnTo>
                    <a:pt x="1339647" y="417"/>
                  </a:lnTo>
                  <a:lnTo>
                    <a:pt x="1414780" y="0"/>
                  </a:lnTo>
                  <a:lnTo>
                    <a:pt x="1489912" y="417"/>
                  </a:lnTo>
                  <a:lnTo>
                    <a:pt x="1564023" y="1654"/>
                  </a:lnTo>
                  <a:lnTo>
                    <a:pt x="1637016" y="3692"/>
                  </a:lnTo>
                  <a:lnTo>
                    <a:pt x="1708793" y="6508"/>
                  </a:lnTo>
                  <a:lnTo>
                    <a:pt x="1779255" y="10082"/>
                  </a:lnTo>
                  <a:lnTo>
                    <a:pt x="1848305" y="14394"/>
                  </a:lnTo>
                  <a:lnTo>
                    <a:pt x="1915846" y="19422"/>
                  </a:lnTo>
                  <a:lnTo>
                    <a:pt x="1981779" y="25146"/>
                  </a:lnTo>
                  <a:lnTo>
                    <a:pt x="2046006" y="31545"/>
                  </a:lnTo>
                  <a:lnTo>
                    <a:pt x="2108430" y="38598"/>
                  </a:lnTo>
                  <a:lnTo>
                    <a:pt x="2168953" y="46285"/>
                  </a:lnTo>
                  <a:lnTo>
                    <a:pt x="2227477" y="54584"/>
                  </a:lnTo>
                  <a:lnTo>
                    <a:pt x="2283905" y="63474"/>
                  </a:lnTo>
                  <a:lnTo>
                    <a:pt x="2338138" y="72936"/>
                  </a:lnTo>
                  <a:lnTo>
                    <a:pt x="2390078" y="82948"/>
                  </a:lnTo>
                  <a:lnTo>
                    <a:pt x="2439629" y="93489"/>
                  </a:lnTo>
                  <a:lnTo>
                    <a:pt x="2486691" y="104539"/>
                  </a:lnTo>
                  <a:lnTo>
                    <a:pt x="2531168" y="116076"/>
                  </a:lnTo>
                  <a:lnTo>
                    <a:pt x="2572962" y="128081"/>
                  </a:lnTo>
                  <a:lnTo>
                    <a:pt x="2611973" y="140531"/>
                  </a:lnTo>
                  <a:lnTo>
                    <a:pt x="2648106" y="153407"/>
                  </a:lnTo>
                  <a:lnTo>
                    <a:pt x="2711343" y="180352"/>
                  </a:lnTo>
                  <a:lnTo>
                    <a:pt x="2761889" y="208750"/>
                  </a:lnTo>
                  <a:lnTo>
                    <a:pt x="2798962" y="238432"/>
                  </a:lnTo>
                  <a:lnTo>
                    <a:pt x="2821780" y="269234"/>
                  </a:lnTo>
                  <a:lnTo>
                    <a:pt x="2829560" y="300989"/>
                  </a:lnTo>
                  <a:lnTo>
                    <a:pt x="2827598" y="316976"/>
                  </a:lnTo>
                  <a:lnTo>
                    <a:pt x="2798962" y="363547"/>
                  </a:lnTo>
                  <a:lnTo>
                    <a:pt x="2761889" y="393229"/>
                  </a:lnTo>
                  <a:lnTo>
                    <a:pt x="2711343" y="421627"/>
                  </a:lnTo>
                  <a:lnTo>
                    <a:pt x="2648106" y="448572"/>
                  </a:lnTo>
                  <a:lnTo>
                    <a:pt x="2611973" y="461448"/>
                  </a:lnTo>
                  <a:lnTo>
                    <a:pt x="2572962" y="473898"/>
                  </a:lnTo>
                  <a:lnTo>
                    <a:pt x="2531168" y="485903"/>
                  </a:lnTo>
                  <a:lnTo>
                    <a:pt x="2486691" y="497440"/>
                  </a:lnTo>
                  <a:lnTo>
                    <a:pt x="2439629" y="508490"/>
                  </a:lnTo>
                  <a:lnTo>
                    <a:pt x="2390078" y="519031"/>
                  </a:lnTo>
                  <a:lnTo>
                    <a:pt x="2338138" y="529043"/>
                  </a:lnTo>
                  <a:lnTo>
                    <a:pt x="2283905" y="538505"/>
                  </a:lnTo>
                  <a:lnTo>
                    <a:pt x="2227477" y="547395"/>
                  </a:lnTo>
                  <a:lnTo>
                    <a:pt x="2168953" y="555694"/>
                  </a:lnTo>
                  <a:lnTo>
                    <a:pt x="2108430" y="563381"/>
                  </a:lnTo>
                  <a:lnTo>
                    <a:pt x="2046006" y="570434"/>
                  </a:lnTo>
                  <a:lnTo>
                    <a:pt x="1981779" y="576833"/>
                  </a:lnTo>
                  <a:lnTo>
                    <a:pt x="1915846" y="582557"/>
                  </a:lnTo>
                  <a:lnTo>
                    <a:pt x="1848305" y="587585"/>
                  </a:lnTo>
                  <a:lnTo>
                    <a:pt x="1779255" y="591897"/>
                  </a:lnTo>
                  <a:lnTo>
                    <a:pt x="1708793" y="595471"/>
                  </a:lnTo>
                  <a:lnTo>
                    <a:pt x="1637016" y="598287"/>
                  </a:lnTo>
                  <a:lnTo>
                    <a:pt x="1564023" y="600325"/>
                  </a:lnTo>
                  <a:lnTo>
                    <a:pt x="1489912" y="601562"/>
                  </a:lnTo>
                  <a:lnTo>
                    <a:pt x="1414780" y="601980"/>
                  </a:lnTo>
                  <a:lnTo>
                    <a:pt x="1339647" y="601562"/>
                  </a:lnTo>
                  <a:lnTo>
                    <a:pt x="1265536" y="600325"/>
                  </a:lnTo>
                  <a:lnTo>
                    <a:pt x="1192543" y="598287"/>
                  </a:lnTo>
                  <a:lnTo>
                    <a:pt x="1120766" y="595471"/>
                  </a:lnTo>
                  <a:lnTo>
                    <a:pt x="1050304" y="591897"/>
                  </a:lnTo>
                  <a:lnTo>
                    <a:pt x="981254" y="587585"/>
                  </a:lnTo>
                  <a:lnTo>
                    <a:pt x="913713" y="582557"/>
                  </a:lnTo>
                  <a:lnTo>
                    <a:pt x="847780" y="576833"/>
                  </a:lnTo>
                  <a:lnTo>
                    <a:pt x="783553" y="570434"/>
                  </a:lnTo>
                  <a:lnTo>
                    <a:pt x="721129" y="563381"/>
                  </a:lnTo>
                  <a:lnTo>
                    <a:pt x="660606" y="555694"/>
                  </a:lnTo>
                  <a:lnTo>
                    <a:pt x="602082" y="547395"/>
                  </a:lnTo>
                  <a:lnTo>
                    <a:pt x="545654" y="538505"/>
                  </a:lnTo>
                  <a:lnTo>
                    <a:pt x="491421" y="529043"/>
                  </a:lnTo>
                  <a:lnTo>
                    <a:pt x="439481" y="519031"/>
                  </a:lnTo>
                  <a:lnTo>
                    <a:pt x="389930" y="508490"/>
                  </a:lnTo>
                  <a:lnTo>
                    <a:pt x="342868" y="497440"/>
                  </a:lnTo>
                  <a:lnTo>
                    <a:pt x="298391" y="485903"/>
                  </a:lnTo>
                  <a:lnTo>
                    <a:pt x="256597" y="473898"/>
                  </a:lnTo>
                  <a:lnTo>
                    <a:pt x="217586" y="461448"/>
                  </a:lnTo>
                  <a:lnTo>
                    <a:pt x="181453" y="448572"/>
                  </a:lnTo>
                  <a:lnTo>
                    <a:pt x="118216" y="421627"/>
                  </a:lnTo>
                  <a:lnTo>
                    <a:pt x="67670" y="393229"/>
                  </a:lnTo>
                  <a:lnTo>
                    <a:pt x="30597" y="363547"/>
                  </a:lnTo>
                  <a:lnTo>
                    <a:pt x="7779" y="332745"/>
                  </a:lnTo>
                  <a:lnTo>
                    <a:pt x="0" y="300989"/>
                  </a:lnTo>
                  <a:close/>
                </a:path>
              </a:pathLst>
            </a:custGeom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933350" y="4470601"/>
            <a:ext cx="1581711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400" dirty="0">
                <a:latin typeface="Corbel"/>
                <a:cs typeface="Corbel"/>
              </a:rPr>
              <a:t>3</a:t>
            </a:r>
            <a:r>
              <a:rPr sz="1400" spc="4" dirty="0">
                <a:latin typeface="Corbel"/>
                <a:cs typeface="Corbel"/>
              </a:rPr>
              <a:t> </a:t>
            </a:r>
            <a:r>
              <a:rPr sz="1400" spc="-4" dirty="0">
                <a:latin typeface="Corbel"/>
                <a:cs typeface="Corbel"/>
              </a:rPr>
              <a:t>sites</a:t>
            </a:r>
            <a:r>
              <a:rPr sz="1400" dirty="0">
                <a:latin typeface="Corbel"/>
                <a:cs typeface="Corbel"/>
              </a:rPr>
              <a:t> :  </a:t>
            </a:r>
            <a:r>
              <a:rPr sz="1400" spc="-4" dirty="0">
                <a:latin typeface="Corbel"/>
                <a:cs typeface="Corbel"/>
              </a:rPr>
              <a:t>Buneville</a:t>
            </a:r>
            <a:r>
              <a:rPr sz="1400" dirty="0">
                <a:latin typeface="Corbel"/>
                <a:cs typeface="Corbel"/>
              </a:rPr>
              <a:t> 1</a:t>
            </a:r>
            <a:r>
              <a:rPr sz="1400" spc="-4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/</a:t>
            </a:r>
          </a:p>
          <a:p>
            <a:pPr marR="2858" algn="ctr"/>
            <a:r>
              <a:rPr sz="1400" dirty="0">
                <a:latin typeface="Corbel"/>
                <a:cs typeface="Corbel"/>
              </a:rPr>
              <a:t>2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et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spc="-4" dirty="0">
                <a:latin typeface="Corbel"/>
                <a:cs typeface="Corbel"/>
              </a:rPr>
              <a:t>Preures</a:t>
            </a:r>
            <a:endParaRPr sz="1400" dirty="0">
              <a:latin typeface="Corbel"/>
              <a:cs typeface="Corbe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3353" y="1667778"/>
            <a:ext cx="4333724" cy="1531188"/>
          </a:xfrm>
          <a:prstGeom prst="rect">
            <a:avLst/>
          </a:prstGeom>
          <a:ln w="12700">
            <a:solidFill>
              <a:srgbClr val="008E96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67628" algn="just">
              <a:spcBef>
                <a:spcPts val="180"/>
              </a:spcBef>
            </a:pPr>
            <a:r>
              <a:rPr sz="1400" u="sng" spc="-4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1/</a:t>
            </a:r>
            <a:r>
              <a:rPr sz="1400" u="sng" spc="4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sz="1400" u="sng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La</a:t>
            </a:r>
            <a:r>
              <a:rPr sz="1400" u="sng" spc="-11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sz="1400" u="sng" spc="-8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notation</a:t>
            </a:r>
            <a:r>
              <a:rPr sz="1400" u="sng" spc="8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</a:t>
            </a:r>
            <a:r>
              <a:rPr sz="1400" u="sng" dirty="0">
                <a:solidFill>
                  <a:srgbClr val="3B3B3B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floristique</a:t>
            </a:r>
            <a:endParaRPr sz="1400" dirty="0">
              <a:latin typeface="Corbel"/>
              <a:cs typeface="Corbel"/>
            </a:endParaRPr>
          </a:p>
          <a:p>
            <a:pPr marL="282893" marR="233839" indent="-215265" algn="just">
              <a:buChar char="-"/>
              <a:tabLst>
                <a:tab pos="283369" algn="l"/>
              </a:tabLst>
            </a:pP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Réalisée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à 3 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reprises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(fin avril-début mai /début </a:t>
            </a:r>
            <a:r>
              <a:rPr sz="1400" spc="-26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juin et fin juillet) avec 3 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répétitions dans chaque </a:t>
            </a:r>
            <a:r>
              <a:rPr sz="1400" spc="-263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modalité</a:t>
            </a:r>
            <a:endParaRPr sz="1400" dirty="0">
              <a:latin typeface="Corbel"/>
              <a:cs typeface="Corbel"/>
            </a:endParaRPr>
          </a:p>
          <a:p>
            <a:pPr>
              <a:spcBef>
                <a:spcPts val="19"/>
              </a:spcBef>
              <a:buClr>
                <a:srgbClr val="3B3B3B"/>
              </a:buClr>
              <a:buFont typeface="Corbel"/>
              <a:buChar char="-"/>
            </a:pPr>
            <a:endParaRPr sz="1400" dirty="0">
              <a:latin typeface="Corbel"/>
              <a:cs typeface="Corbel"/>
            </a:endParaRPr>
          </a:p>
          <a:p>
            <a:pPr marL="67628" marR="311468" algn="just">
              <a:buChar char="-"/>
              <a:tabLst>
                <a:tab pos="159544" algn="l"/>
                <a:tab pos="2370296" algn="l"/>
              </a:tabLst>
            </a:pP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N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ot</a:t>
            </a: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a</a:t>
            </a:r>
            <a:r>
              <a:rPr sz="1400" spc="-4" dirty="0">
                <a:solidFill>
                  <a:srgbClr val="3B3B3B"/>
                </a:solidFill>
                <a:latin typeface="Corbel"/>
                <a:cs typeface="Corbel"/>
              </a:rPr>
              <a:t>tio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n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des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 f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amil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l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es</a:t>
            </a:r>
            <a:r>
              <a:rPr sz="1400" spc="-3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f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loris</a:t>
            </a: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t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iq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u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es :</a:t>
            </a:r>
            <a:r>
              <a:rPr sz="1400" spc="-64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G</a:t>
            </a: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r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ami</a:t>
            </a: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n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é</a:t>
            </a:r>
            <a:r>
              <a:rPr sz="1400" spc="4" dirty="0">
                <a:solidFill>
                  <a:srgbClr val="3B3B3B"/>
                </a:solidFill>
                <a:latin typeface="Corbel"/>
                <a:cs typeface="Corbel"/>
              </a:rPr>
              <a:t>e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s</a:t>
            </a:r>
            <a:r>
              <a:rPr sz="1400" spc="-8" dirty="0">
                <a:solidFill>
                  <a:srgbClr val="3B3B3B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3B3B3B"/>
                </a:solidFill>
                <a:latin typeface="Corbel"/>
                <a:cs typeface="Corbel"/>
              </a:rPr>
              <a:t>et  Légumineuses	</a:t>
            </a:r>
            <a:endParaRPr sz="2400" baseline="-3395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7429" y="570517"/>
            <a:ext cx="8234363" cy="4528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>
                <a:ea typeface="DejaVu Sans Mono" panose="020B0609030804020204" pitchFamily="49" charset="0"/>
                <a:cs typeface="DejaVu Sans Mono" panose="020B0609030804020204" pitchFamily="49" charset="0"/>
              </a:rPr>
              <a:t>R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ésu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l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131" dirty="0">
                <a:ea typeface="DejaVu Sans Mono" panose="020B0609030804020204" pitchFamily="49" charset="0"/>
                <a:cs typeface="DejaVu Sans Mono" panose="020B0609030804020204" pitchFamily="49" charset="0"/>
              </a:rPr>
              <a:t>a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91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e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t</a:t>
            </a:r>
            <a:r>
              <a:rPr spc="-229" dirty="0">
                <a:ea typeface="DejaVu Sans Mono" panose="020B0609030804020204" pitchFamily="49" charset="0"/>
                <a:cs typeface="DejaVu Sans Mono" panose="020B0609030804020204" pitchFamily="49" charset="0"/>
              </a:rPr>
              <a:t> </a:t>
            </a:r>
            <a:r>
              <a:rPr spc="-127" dirty="0">
                <a:ea typeface="DejaVu Sans Mono" panose="020B0609030804020204" pitchFamily="49" charset="0"/>
                <a:cs typeface="DejaVu Sans Mono" panose="020B0609030804020204" pitchFamily="49" charset="0"/>
              </a:rPr>
              <a:t>d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c</a:t>
            </a:r>
            <a:r>
              <a:rPr spc="-116" dirty="0">
                <a:ea typeface="DejaVu Sans Mono" panose="020B0609030804020204" pitchFamily="49" charset="0"/>
                <a:cs typeface="DejaVu Sans Mono" panose="020B0609030804020204" pitchFamily="49" charset="0"/>
              </a:rPr>
              <a:t>uss</a:t>
            </a:r>
            <a:r>
              <a:rPr spc="-120" dirty="0">
                <a:ea typeface="DejaVu Sans Mono" panose="020B0609030804020204" pitchFamily="49" charset="0"/>
                <a:cs typeface="DejaVu Sans Mono" panose="020B0609030804020204" pitchFamily="49" charset="0"/>
              </a:rPr>
              <a:t>io</a:t>
            </a:r>
            <a:r>
              <a:rPr spc="-124" dirty="0">
                <a:ea typeface="DejaVu Sans Mono" panose="020B0609030804020204" pitchFamily="49" charset="0"/>
                <a:cs typeface="DejaVu Sans Mono" panose="020B0609030804020204" pitchFamily="49" charset="0"/>
              </a:rPr>
              <a:t>n</a:t>
            </a:r>
            <a:r>
              <a:rPr dirty="0">
                <a:ea typeface="DejaVu Sans Mono" panose="020B0609030804020204" pitchFamily="49" charset="0"/>
                <a:cs typeface="DejaVu Sans Mono" panose="020B0609030804020204" pitchFamily="49" charset="0"/>
              </a:rPr>
              <a:t>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A554877D-3534-4D65-AE70-6299FAF9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7" y="1476376"/>
            <a:ext cx="8646547" cy="2564131"/>
          </a:xfrm>
        </p:spPr>
        <p:txBody>
          <a:bodyPr>
            <a:normAutofit/>
          </a:bodyPr>
          <a:lstStyle/>
          <a:p>
            <a:pPr marL="9525" marR="3810" indent="0">
              <a:spcBef>
                <a:spcPts val="75"/>
              </a:spcBef>
              <a:buNone/>
            </a:pPr>
            <a:r>
              <a:rPr lang="fr-FR" b="1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2021 : </a:t>
            </a:r>
            <a:r>
              <a:rPr lang="fr-FR" spc="-4" dirty="0">
                <a:latin typeface="Calibri" panose="020F0502020204030204" pitchFamily="34" charset="0"/>
                <a:ea typeface="DejaVu Sans Mono" panose="020B0609030804020204" pitchFamily="49" charset="0"/>
                <a:cs typeface="Calibri" panose="020F0502020204030204" pitchFamily="34" charset="0"/>
              </a:rPr>
              <a:t>par rapport au témoin, une production plus forte entre les lignes d’arbres et une production moindre sous les arbres.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44089" y="5435245"/>
            <a:ext cx="721995" cy="198120"/>
          </a:xfrm>
          <a:custGeom>
            <a:avLst/>
            <a:gdLst/>
            <a:ahLst/>
            <a:cxnLst/>
            <a:rect l="l" t="t" r="r" b="b"/>
            <a:pathLst>
              <a:path w="962659" h="264159">
                <a:moveTo>
                  <a:pt x="0" y="264160"/>
                </a:moveTo>
                <a:lnTo>
                  <a:pt x="962659" y="264160"/>
                </a:lnTo>
                <a:lnTo>
                  <a:pt x="962659" y="0"/>
                </a:lnTo>
                <a:lnTo>
                  <a:pt x="0" y="0"/>
                </a:lnTo>
                <a:lnTo>
                  <a:pt x="0" y="264160"/>
                </a:lnTo>
                <a:close/>
              </a:path>
            </a:pathLst>
          </a:custGeom>
          <a:ln w="317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98593" y="506301"/>
            <a:ext cx="2267490" cy="49677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8E96"/>
            </a:solidFill>
          </a:ln>
        </p:spPr>
        <p:txBody>
          <a:bodyPr vert="horz" wrap="square" lIns="0" tIns="65246" rIns="0" bIns="0" rtlCol="0">
            <a:spAutoFit/>
          </a:bodyPr>
          <a:lstStyle/>
          <a:p>
            <a:pPr algn="ctr">
              <a:spcBef>
                <a:spcPts val="514"/>
              </a:spcBef>
            </a:pPr>
            <a:r>
              <a:rPr lang="fr-FR" sz="2800" b="1" spc="-4" dirty="0">
                <a:solidFill>
                  <a:schemeClr val="bg1"/>
                </a:solidFill>
                <a:latin typeface="Corbel"/>
                <a:cs typeface="Corbel"/>
              </a:rPr>
              <a:t>Rendement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19F6161D-82A9-31DD-D331-F9D04F76D386}"/>
              </a:ext>
            </a:extLst>
          </p:cNvPr>
          <p:cNvGrpSpPr/>
          <p:nvPr/>
        </p:nvGrpSpPr>
        <p:grpSpPr>
          <a:xfrm>
            <a:off x="1389269" y="2517266"/>
            <a:ext cx="8646546" cy="4340734"/>
            <a:chOff x="133200" y="2290916"/>
            <a:chExt cx="8234052" cy="41197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6BE57F5-FAD7-FFCF-932C-0823ED26BCAA}"/>
                </a:ext>
              </a:extLst>
            </p:cNvPr>
            <p:cNvSpPr/>
            <p:nvPr/>
          </p:nvSpPr>
          <p:spPr>
            <a:xfrm>
              <a:off x="133200" y="2290916"/>
              <a:ext cx="8234052" cy="41197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xmlns="" id="{3052F385-280C-837E-C2CB-00D9E230BB02}"/>
                </a:ext>
              </a:extLst>
            </p:cNvPr>
            <p:cNvGrpSpPr/>
            <p:nvPr/>
          </p:nvGrpSpPr>
          <p:grpSpPr>
            <a:xfrm>
              <a:off x="182361" y="2923244"/>
              <a:ext cx="7899755" cy="3115458"/>
              <a:chOff x="182361" y="2923244"/>
              <a:chExt cx="7899755" cy="3115458"/>
            </a:xfrm>
          </p:grpSpPr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xmlns="" id="{82B6D3BF-4991-3A9D-C596-150E51DF7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5162" y="3741059"/>
                <a:ext cx="4898003" cy="79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6907D62-C1C6-4DAC-4729-D2F17F6CA7CD}"/>
                  </a:ext>
                </a:extLst>
              </p:cNvPr>
              <p:cNvSpPr/>
              <p:nvPr/>
            </p:nvSpPr>
            <p:spPr>
              <a:xfrm>
                <a:off x="3219805" y="3474113"/>
                <a:ext cx="45719" cy="274897"/>
              </a:xfrm>
              <a:prstGeom prst="rect">
                <a:avLst/>
              </a:prstGeom>
              <a:solidFill>
                <a:srgbClr val="663300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467EF481-6248-4340-FBBF-A8C743615708}"/>
                  </a:ext>
                </a:extLst>
              </p:cNvPr>
              <p:cNvSpPr/>
              <p:nvPr/>
            </p:nvSpPr>
            <p:spPr>
              <a:xfrm>
                <a:off x="3052828" y="2931196"/>
                <a:ext cx="373712" cy="5232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135CF22-2651-2E62-9C1A-4D13D0639CEB}"/>
                  </a:ext>
                </a:extLst>
              </p:cNvPr>
              <p:cNvSpPr/>
              <p:nvPr/>
            </p:nvSpPr>
            <p:spPr>
              <a:xfrm>
                <a:off x="6961888" y="3466161"/>
                <a:ext cx="45719" cy="274897"/>
              </a:xfrm>
              <a:prstGeom prst="rect">
                <a:avLst/>
              </a:prstGeom>
              <a:solidFill>
                <a:srgbClr val="663300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1FDCF53F-4E3C-48E5-D4D5-C5980F12A556}"/>
                  </a:ext>
                </a:extLst>
              </p:cNvPr>
              <p:cNvSpPr/>
              <p:nvPr/>
            </p:nvSpPr>
            <p:spPr>
              <a:xfrm>
                <a:off x="6794911" y="2923244"/>
                <a:ext cx="373712" cy="5232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xmlns="" id="{EB617DA1-AE27-2463-F089-1A265109B9DB}"/>
                  </a:ext>
                </a:extLst>
              </p:cNvPr>
              <p:cNvSpPr/>
              <p:nvPr/>
            </p:nvSpPr>
            <p:spPr>
              <a:xfrm>
                <a:off x="2389239" y="4247535"/>
                <a:ext cx="5014451" cy="1130710"/>
              </a:xfrm>
              <a:custGeom>
                <a:avLst/>
                <a:gdLst>
                  <a:gd name="connsiteX0" fmla="*/ 0 w 5014451"/>
                  <a:gd name="connsiteY0" fmla="*/ 0 h 1130710"/>
                  <a:gd name="connsiteX1" fmla="*/ 9832 w 5014451"/>
                  <a:gd name="connsiteY1" fmla="*/ 1130710 h 1130710"/>
                  <a:gd name="connsiteX2" fmla="*/ 5014451 w 5014451"/>
                  <a:gd name="connsiteY2" fmla="*/ 1130710 h 113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14451" h="1130710">
                    <a:moveTo>
                      <a:pt x="0" y="0"/>
                    </a:moveTo>
                    <a:cubicBezTo>
                      <a:pt x="3277" y="376903"/>
                      <a:pt x="6555" y="753807"/>
                      <a:pt x="9832" y="1130710"/>
                    </a:cubicBezTo>
                    <a:lnTo>
                      <a:pt x="5014451" y="1130710"/>
                    </a:lnTo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xmlns="" id="{630EBCA6-3C8E-2385-4583-A534AC20221C}"/>
                  </a:ext>
                </a:extLst>
              </p:cNvPr>
              <p:cNvSpPr/>
              <p:nvPr/>
            </p:nvSpPr>
            <p:spPr>
              <a:xfrm>
                <a:off x="2340078" y="3972232"/>
                <a:ext cx="4984956" cy="1632155"/>
              </a:xfrm>
              <a:custGeom>
                <a:avLst/>
                <a:gdLst>
                  <a:gd name="connsiteX0" fmla="*/ 0 w 4975123"/>
                  <a:gd name="connsiteY0" fmla="*/ 0 h 1632155"/>
                  <a:gd name="connsiteX1" fmla="*/ 9833 w 4975123"/>
                  <a:gd name="connsiteY1" fmla="*/ 1632155 h 1632155"/>
                  <a:gd name="connsiteX2" fmla="*/ 4975123 w 4975123"/>
                  <a:gd name="connsiteY2" fmla="*/ 1573162 h 1632155"/>
                  <a:gd name="connsiteX0" fmla="*/ 0 w 4984956"/>
                  <a:gd name="connsiteY0" fmla="*/ 0 h 1632155"/>
                  <a:gd name="connsiteX1" fmla="*/ 9833 w 4984956"/>
                  <a:gd name="connsiteY1" fmla="*/ 1632155 h 1632155"/>
                  <a:gd name="connsiteX2" fmla="*/ 4984956 w 4984956"/>
                  <a:gd name="connsiteY2" fmla="*/ 1622324 h 163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956" h="1632155">
                    <a:moveTo>
                      <a:pt x="0" y="0"/>
                    </a:moveTo>
                    <a:cubicBezTo>
                      <a:pt x="3278" y="544052"/>
                      <a:pt x="6555" y="1088103"/>
                      <a:pt x="9833" y="1632155"/>
                    </a:cubicBezTo>
                    <a:lnTo>
                      <a:pt x="4984956" y="162232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xmlns="" id="{F623E1EF-78A2-A5FB-5B4D-0314133AD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0078" y="5004619"/>
                <a:ext cx="5034117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xmlns="" id="{47FD0C2F-EFAB-F654-F548-64AB71C8F791}"/>
                  </a:ext>
                </a:extLst>
              </p:cNvPr>
              <p:cNvSpPr/>
              <p:nvPr/>
            </p:nvSpPr>
            <p:spPr>
              <a:xfrm>
                <a:off x="2349910" y="4768641"/>
                <a:ext cx="5447071" cy="521144"/>
              </a:xfrm>
              <a:custGeom>
                <a:avLst/>
                <a:gdLst>
                  <a:gd name="connsiteX0" fmla="*/ 0 w 5270090"/>
                  <a:gd name="connsiteY0" fmla="*/ 226141 h 601154"/>
                  <a:gd name="connsiteX1" fmla="*/ 914400 w 5270090"/>
                  <a:gd name="connsiteY1" fmla="*/ 589935 h 601154"/>
                  <a:gd name="connsiteX2" fmla="*/ 2664542 w 5270090"/>
                  <a:gd name="connsiteY2" fmla="*/ 176980 h 601154"/>
                  <a:gd name="connsiteX3" fmla="*/ 4650658 w 5270090"/>
                  <a:gd name="connsiteY3" fmla="*/ 599767 h 601154"/>
                  <a:gd name="connsiteX4" fmla="*/ 5270090 w 5270090"/>
                  <a:gd name="connsiteY4" fmla="*/ 0 h 601154"/>
                  <a:gd name="connsiteX0" fmla="*/ 0 w 5447071"/>
                  <a:gd name="connsiteY0" fmla="*/ 49166 h 521144"/>
                  <a:gd name="connsiteX1" fmla="*/ 914400 w 5447071"/>
                  <a:gd name="connsiteY1" fmla="*/ 412960 h 521144"/>
                  <a:gd name="connsiteX2" fmla="*/ 2664542 w 5447071"/>
                  <a:gd name="connsiteY2" fmla="*/ 5 h 521144"/>
                  <a:gd name="connsiteX3" fmla="*/ 4650658 w 5447071"/>
                  <a:gd name="connsiteY3" fmla="*/ 422792 h 521144"/>
                  <a:gd name="connsiteX4" fmla="*/ 5447071 w 5447071"/>
                  <a:gd name="connsiteY4" fmla="*/ 393296 h 52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7071" h="521144">
                    <a:moveTo>
                      <a:pt x="0" y="49166"/>
                    </a:moveTo>
                    <a:cubicBezTo>
                      <a:pt x="235155" y="235159"/>
                      <a:pt x="470310" y="421153"/>
                      <a:pt x="914400" y="412960"/>
                    </a:cubicBezTo>
                    <a:cubicBezTo>
                      <a:pt x="1358490" y="404767"/>
                      <a:pt x="2041832" y="-1634"/>
                      <a:pt x="2664542" y="5"/>
                    </a:cubicBezTo>
                    <a:cubicBezTo>
                      <a:pt x="3287252" y="1644"/>
                      <a:pt x="4216400" y="452289"/>
                      <a:pt x="4650658" y="422792"/>
                    </a:cubicBezTo>
                    <a:cubicBezTo>
                      <a:pt x="5084916" y="393295"/>
                      <a:pt x="5354484" y="678431"/>
                      <a:pt x="5447071" y="393296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Flèche : droite 33">
                <a:extLst>
                  <a:ext uri="{FF2B5EF4-FFF2-40B4-BE49-F238E27FC236}">
                    <a16:creationId xmlns:a16="http://schemas.microsoft.com/office/drawing/2014/main" xmlns="" id="{79B53B72-5794-1512-D01C-FC9F2AC6EC07}"/>
                  </a:ext>
                </a:extLst>
              </p:cNvPr>
              <p:cNvSpPr/>
              <p:nvPr/>
            </p:nvSpPr>
            <p:spPr>
              <a:xfrm>
                <a:off x="182361" y="4562167"/>
                <a:ext cx="2000400" cy="86400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Production parcelle témoin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F9C812B7-27B3-AD37-33F5-14A989989B55}"/>
                  </a:ext>
                </a:extLst>
              </p:cNvPr>
              <p:cNvSpPr/>
              <p:nvPr/>
            </p:nvSpPr>
            <p:spPr>
              <a:xfrm>
                <a:off x="6981767" y="5029213"/>
                <a:ext cx="1100349" cy="396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Pousse</a:t>
                </a:r>
                <a:r>
                  <a:rPr lang="fr-FR" dirty="0"/>
                  <a:t> </a:t>
                </a:r>
                <a:r>
                  <a:rPr lang="fr-FR" sz="1200" dirty="0">
                    <a:solidFill>
                      <a:schemeClr val="tx1"/>
                    </a:solidFill>
                  </a:rPr>
                  <a:t>de l’herbe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xmlns="" id="{78308A66-5A99-ABD0-AA9F-8EF52CAC09D3}"/>
                  </a:ext>
                </a:extLst>
              </p:cNvPr>
              <p:cNvSpPr txBox="1"/>
              <p:nvPr/>
            </p:nvSpPr>
            <p:spPr>
              <a:xfrm>
                <a:off x="182361" y="5761703"/>
                <a:ext cx="7221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/>
                  <a:t>Schématisation de la pousse de l’herbe dans une parcelle agroforestière</a:t>
                </a:r>
              </a:p>
            </p:txBody>
          </p:sp>
        </p:grpSp>
      </p:grpSp>
      <p:sp>
        <p:nvSpPr>
          <p:cNvPr id="37" name="object 4"/>
          <p:cNvSpPr txBox="1"/>
          <p:nvPr/>
        </p:nvSpPr>
        <p:spPr>
          <a:xfrm>
            <a:off x="1213353" y="1192324"/>
            <a:ext cx="5240456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L’analyse du </a:t>
            </a:r>
            <a:r>
              <a:rPr lang="fr-FR"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fourrage</a:t>
            </a:r>
            <a:r>
              <a:rPr sz="2400" b="1" spc="-4" dirty="0">
                <a:solidFill>
                  <a:srgbClr val="0070C0"/>
                </a:solidFill>
                <a:uFill>
                  <a:solidFill>
                    <a:srgbClr val="3B3B3B"/>
                  </a:solidFill>
                </a:uFill>
                <a:latin typeface="Corbel"/>
                <a:cs typeface="Corbel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ïté">
  <a:themeElements>
    <a:clrScheme name="Personnalisé 4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298</TotalTime>
  <Words>1119</Words>
  <Application>Microsoft Office PowerPoint</Application>
  <PresentationFormat>Personnalisé</PresentationFormat>
  <Paragraphs>241</Paragraphs>
  <Slides>25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Contiguïté</vt:lpstr>
      <vt:lpstr>« l’agroforesterie, impact des arbres sur l’élevage »</vt:lpstr>
      <vt:lpstr>Les sites d’études :</vt:lpstr>
      <vt:lpstr>Matériels et méthodes</vt:lpstr>
      <vt:lpstr>Présentation PowerPoint</vt:lpstr>
      <vt:lpstr>Présentation PowerPoint</vt:lpstr>
      <vt:lpstr>Résultats et discussions</vt:lpstr>
      <vt:lpstr>Exemple de Zoteux : la pièce climatisée !</vt:lpstr>
      <vt:lpstr>Matériels et méthodes</vt:lpstr>
      <vt:lpstr>Résultats et discussions</vt:lpstr>
      <vt:lpstr>Résultats et discussions</vt:lpstr>
      <vt:lpstr>Présentation PowerPoint</vt:lpstr>
      <vt:lpstr>Résultats et discussions</vt:lpstr>
      <vt:lpstr>Résultats et discussions</vt:lpstr>
      <vt:lpstr>Une étude qui permet d’affiner nos conseils</vt:lpstr>
      <vt:lpstr>Merci à tous de votre attention</vt:lpstr>
      <vt:lpstr>Bibliothèque interactive sur l’agroforesterie en élevage   Quels trous dans la raquette ? </vt:lpstr>
      <vt:lpstr>Capitaliser les résultats de projets de R&amp;D</vt:lpstr>
      <vt:lpstr>Un outil disponible en ligne</vt:lpstr>
      <vt:lpstr>Le résultat après un an et demi de travail </vt:lpstr>
      <vt:lpstr>L’arrière-boutique </vt:lpstr>
      <vt:lpstr>La maintenance</vt:lpstr>
      <vt:lpstr>Où en est-on ? Quels sont les trous dans la raquette ? </vt:lpstr>
      <vt:lpstr>Présentation PowerPoint</vt:lpstr>
      <vt:lpstr>Où en est-on ? Quels sont les trous dans la raquette ? </vt:lpstr>
      <vt:lpstr>Merci pour votre attention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VAN DEN BOSSCHE</dc:creator>
  <cp:lastModifiedBy>LEMOINE Léa</cp:lastModifiedBy>
  <cp:revision>853</cp:revision>
  <cp:lastPrinted>2021-04-02T11:02:24Z</cp:lastPrinted>
  <dcterms:created xsi:type="dcterms:W3CDTF">2016-11-11T20:43:53Z</dcterms:created>
  <dcterms:modified xsi:type="dcterms:W3CDTF">2023-11-22T14:10:35Z</dcterms:modified>
</cp:coreProperties>
</file>