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0"/>
  </p:notesMasterIdLst>
  <p:handoutMasterIdLst>
    <p:handoutMasterId r:id="rId11"/>
  </p:handoutMasterIdLst>
  <p:sldIdLst>
    <p:sldId id="403" r:id="rId2"/>
    <p:sldId id="721" r:id="rId3"/>
    <p:sldId id="816" r:id="rId4"/>
    <p:sldId id="817" r:id="rId5"/>
    <p:sldId id="818" r:id="rId6"/>
    <p:sldId id="819" r:id="rId7"/>
    <p:sldId id="820" r:id="rId8"/>
    <p:sldId id="821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403"/>
            <p14:sldId id="721"/>
            <p14:sldId id="816"/>
            <p14:sldId id="817"/>
            <p14:sldId id="818"/>
            <p14:sldId id="819"/>
            <p14:sldId id="820"/>
            <p14:sldId id="82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phine MEZIERE" initials="DM" lastIdx="31" clrIdx="0"/>
  <p:cmAuthor id="1" name="Yousri Hanachi" initials="YH" lastIdx="7" clrIdx="1"/>
  <p:cmAuthor id="2" name="catherine.chapron" initials="c" lastIdx="6" clrIdx="2"/>
  <p:cmAuthor id="3" name="réunion 04/06/2019" initials="DM" lastIdx="27" clrIdx="3"/>
  <p:cmAuthor id="4" name="Olivier VAN DEN BOSSCHE" initials="OVDB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01E"/>
    <a:srgbClr val="FF6600"/>
    <a:srgbClr val="FF3399"/>
    <a:srgbClr val="0099CC"/>
    <a:srgbClr val="F3F7D2"/>
    <a:srgbClr val="FFCC99"/>
    <a:srgbClr val="695F4B"/>
    <a:srgbClr val="339966"/>
    <a:srgbClr val="800000"/>
    <a:srgbClr val="DAC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FDD42-45E0-4D48-BB2C-760A20C53518}" v="6" dt="2023-11-14T09:26:52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3" autoAdjust="0"/>
    <p:restoredTop sz="95211" autoAdjust="0"/>
  </p:normalViewPr>
  <p:slideViewPr>
    <p:cSldViewPr>
      <p:cViewPr>
        <p:scale>
          <a:sx n="91" d="100"/>
          <a:sy n="91" d="100"/>
        </p:scale>
        <p:origin x="-600" y="-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90" y="-78"/>
      </p:cViewPr>
      <p:guideLst>
        <p:guide orient="horz" pos="3224"/>
        <p:guide orient="horz" pos="3127"/>
        <p:guide pos="223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3CE91-90EE-49E7-A1B4-AF8B9497EF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AE44CE-0479-4546-BB9E-A30E7E8B3F62}">
      <dgm:prSet/>
      <dgm:spPr/>
      <dgm:t>
        <a:bodyPr/>
        <a:lstStyle/>
        <a:p>
          <a:r>
            <a:rPr lang="fr-FR"/>
            <a:t>Que doit-on avoir?</a:t>
          </a:r>
          <a:endParaRPr lang="en-US"/>
        </a:p>
      </dgm:t>
    </dgm:pt>
    <dgm:pt modelId="{3E4697FE-D833-4E61-B5C4-EBD5A22144A8}" type="parTrans" cxnId="{00EFC91E-2C89-428D-B207-065ADF7544AC}">
      <dgm:prSet/>
      <dgm:spPr/>
      <dgm:t>
        <a:bodyPr/>
        <a:lstStyle/>
        <a:p>
          <a:endParaRPr lang="en-US"/>
        </a:p>
      </dgm:t>
    </dgm:pt>
    <dgm:pt modelId="{9FBA738D-EAB1-4546-896D-D6A90DC08984}" type="sibTrans" cxnId="{00EFC91E-2C89-428D-B207-065ADF7544AC}">
      <dgm:prSet/>
      <dgm:spPr/>
      <dgm:t>
        <a:bodyPr/>
        <a:lstStyle/>
        <a:p>
          <a:endParaRPr lang="en-US"/>
        </a:p>
      </dgm:t>
    </dgm:pt>
    <dgm:pt modelId="{E25462A3-D520-4D60-A739-3B158FC19F02}">
      <dgm:prSet/>
      <dgm:spPr/>
      <dgm:t>
        <a:bodyPr/>
        <a:lstStyle/>
        <a:p>
          <a:r>
            <a:rPr lang="fr-FR"/>
            <a:t>Que ne faut-il pas mettre?</a:t>
          </a:r>
          <a:endParaRPr lang="en-US"/>
        </a:p>
      </dgm:t>
    </dgm:pt>
    <dgm:pt modelId="{073D1186-DC60-438C-A669-B404FEF5FCF2}" type="parTrans" cxnId="{CDAA91D3-A8C4-4B47-9876-876F99E7479D}">
      <dgm:prSet/>
      <dgm:spPr/>
      <dgm:t>
        <a:bodyPr/>
        <a:lstStyle/>
        <a:p>
          <a:endParaRPr lang="en-US"/>
        </a:p>
      </dgm:t>
    </dgm:pt>
    <dgm:pt modelId="{9414D8B5-255B-464B-91A8-0EF010E06FD0}" type="sibTrans" cxnId="{CDAA91D3-A8C4-4B47-9876-876F99E7479D}">
      <dgm:prSet/>
      <dgm:spPr/>
      <dgm:t>
        <a:bodyPr/>
        <a:lstStyle/>
        <a:p>
          <a:endParaRPr lang="en-US"/>
        </a:p>
      </dgm:t>
    </dgm:pt>
    <dgm:pt modelId="{CFF68840-96BA-E241-97DE-AF7A4EACCC2D}" type="pres">
      <dgm:prSet presAssocID="{BBC3CE91-90EE-49E7-A1B4-AF8B9497EF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5AE6D76-4A80-7E4E-A63F-2F838FAA9069}" type="pres">
      <dgm:prSet presAssocID="{79AE44CE-0479-4546-BB9E-A30E7E8B3F62}" presName="hierRoot1" presStyleCnt="0"/>
      <dgm:spPr/>
    </dgm:pt>
    <dgm:pt modelId="{5B5F25C1-868D-C743-8D50-2DC75C8608F0}" type="pres">
      <dgm:prSet presAssocID="{79AE44CE-0479-4546-BB9E-A30E7E8B3F62}" presName="composite" presStyleCnt="0"/>
      <dgm:spPr/>
    </dgm:pt>
    <dgm:pt modelId="{0DECFB63-B734-1F4A-B647-12EA8ADCB380}" type="pres">
      <dgm:prSet presAssocID="{79AE44CE-0479-4546-BB9E-A30E7E8B3F62}" presName="background" presStyleLbl="node0" presStyleIdx="0" presStyleCnt="2"/>
      <dgm:spPr/>
    </dgm:pt>
    <dgm:pt modelId="{72A0D8E1-9971-D544-A223-3B29EF3BB503}" type="pres">
      <dgm:prSet presAssocID="{79AE44CE-0479-4546-BB9E-A30E7E8B3F6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2EFCC0-A6EA-7F4E-B27A-01C40B953218}" type="pres">
      <dgm:prSet presAssocID="{79AE44CE-0479-4546-BB9E-A30E7E8B3F62}" presName="hierChild2" presStyleCnt="0"/>
      <dgm:spPr/>
    </dgm:pt>
    <dgm:pt modelId="{ED910F4D-2FC5-9942-A1DC-7C4AC036990C}" type="pres">
      <dgm:prSet presAssocID="{E25462A3-D520-4D60-A739-3B158FC19F02}" presName="hierRoot1" presStyleCnt="0"/>
      <dgm:spPr/>
    </dgm:pt>
    <dgm:pt modelId="{76D97251-5A66-F148-9FAD-D10B16147CA0}" type="pres">
      <dgm:prSet presAssocID="{E25462A3-D520-4D60-A739-3B158FC19F02}" presName="composite" presStyleCnt="0"/>
      <dgm:spPr/>
    </dgm:pt>
    <dgm:pt modelId="{E60827D2-B224-AC45-8277-A5C5CAFE8351}" type="pres">
      <dgm:prSet presAssocID="{E25462A3-D520-4D60-A739-3B158FC19F02}" presName="background" presStyleLbl="node0" presStyleIdx="1" presStyleCnt="2"/>
      <dgm:spPr/>
    </dgm:pt>
    <dgm:pt modelId="{BBA7B6D5-6056-1640-BDBD-7A04F77EC227}" type="pres">
      <dgm:prSet presAssocID="{E25462A3-D520-4D60-A739-3B158FC19F0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0E80EB2-7A53-E848-91E4-FA8CD33F6FD3}" type="pres">
      <dgm:prSet presAssocID="{E25462A3-D520-4D60-A739-3B158FC19F02}" presName="hierChild2" presStyleCnt="0"/>
      <dgm:spPr/>
    </dgm:pt>
  </dgm:ptLst>
  <dgm:cxnLst>
    <dgm:cxn modelId="{4FAFB6B3-0EBF-D743-B87E-160FBC97C142}" type="presOf" srcId="{79AE44CE-0479-4546-BB9E-A30E7E8B3F62}" destId="{72A0D8E1-9971-D544-A223-3B29EF3BB503}" srcOrd="0" destOrd="0" presId="urn:microsoft.com/office/officeart/2005/8/layout/hierarchy1"/>
    <dgm:cxn modelId="{CDAA91D3-A8C4-4B47-9876-876F99E7479D}" srcId="{BBC3CE91-90EE-49E7-A1B4-AF8B9497EFF5}" destId="{E25462A3-D520-4D60-A739-3B158FC19F02}" srcOrd="1" destOrd="0" parTransId="{073D1186-DC60-438C-A669-B404FEF5FCF2}" sibTransId="{9414D8B5-255B-464B-91A8-0EF010E06FD0}"/>
    <dgm:cxn modelId="{00EFC91E-2C89-428D-B207-065ADF7544AC}" srcId="{BBC3CE91-90EE-49E7-A1B4-AF8B9497EFF5}" destId="{79AE44CE-0479-4546-BB9E-A30E7E8B3F62}" srcOrd="0" destOrd="0" parTransId="{3E4697FE-D833-4E61-B5C4-EBD5A22144A8}" sibTransId="{9FBA738D-EAB1-4546-896D-D6A90DC08984}"/>
    <dgm:cxn modelId="{127894BF-A507-304D-A452-89D9D6291CCF}" type="presOf" srcId="{E25462A3-D520-4D60-A739-3B158FC19F02}" destId="{BBA7B6D5-6056-1640-BDBD-7A04F77EC227}" srcOrd="0" destOrd="0" presId="urn:microsoft.com/office/officeart/2005/8/layout/hierarchy1"/>
    <dgm:cxn modelId="{3C91BA6A-4500-104B-8270-89BF4745C274}" type="presOf" srcId="{BBC3CE91-90EE-49E7-A1B4-AF8B9497EFF5}" destId="{CFF68840-96BA-E241-97DE-AF7A4EACCC2D}" srcOrd="0" destOrd="0" presId="urn:microsoft.com/office/officeart/2005/8/layout/hierarchy1"/>
    <dgm:cxn modelId="{3F7FCC15-91D2-C546-9965-F402BFD42F1B}" type="presParOf" srcId="{CFF68840-96BA-E241-97DE-AF7A4EACCC2D}" destId="{B5AE6D76-4A80-7E4E-A63F-2F838FAA9069}" srcOrd="0" destOrd="0" presId="urn:microsoft.com/office/officeart/2005/8/layout/hierarchy1"/>
    <dgm:cxn modelId="{17AA57F7-9804-4F4A-AC1A-BEBDFEC21C57}" type="presParOf" srcId="{B5AE6D76-4A80-7E4E-A63F-2F838FAA9069}" destId="{5B5F25C1-868D-C743-8D50-2DC75C8608F0}" srcOrd="0" destOrd="0" presId="urn:microsoft.com/office/officeart/2005/8/layout/hierarchy1"/>
    <dgm:cxn modelId="{3EB456F3-F421-854D-B22D-DCCFCB1BEBB3}" type="presParOf" srcId="{5B5F25C1-868D-C743-8D50-2DC75C8608F0}" destId="{0DECFB63-B734-1F4A-B647-12EA8ADCB380}" srcOrd="0" destOrd="0" presId="urn:microsoft.com/office/officeart/2005/8/layout/hierarchy1"/>
    <dgm:cxn modelId="{611613FC-FED6-8847-BED9-9E1789E90BEA}" type="presParOf" srcId="{5B5F25C1-868D-C743-8D50-2DC75C8608F0}" destId="{72A0D8E1-9971-D544-A223-3B29EF3BB503}" srcOrd="1" destOrd="0" presId="urn:microsoft.com/office/officeart/2005/8/layout/hierarchy1"/>
    <dgm:cxn modelId="{697D5232-CE05-C543-862C-A68838A145A8}" type="presParOf" srcId="{B5AE6D76-4A80-7E4E-A63F-2F838FAA9069}" destId="{192EFCC0-A6EA-7F4E-B27A-01C40B953218}" srcOrd="1" destOrd="0" presId="urn:microsoft.com/office/officeart/2005/8/layout/hierarchy1"/>
    <dgm:cxn modelId="{FACEF5B2-BDF0-EC4E-A481-9A8F02CBAC86}" type="presParOf" srcId="{CFF68840-96BA-E241-97DE-AF7A4EACCC2D}" destId="{ED910F4D-2FC5-9942-A1DC-7C4AC036990C}" srcOrd="1" destOrd="0" presId="urn:microsoft.com/office/officeart/2005/8/layout/hierarchy1"/>
    <dgm:cxn modelId="{0C538103-A787-2D42-911C-B3CE456A4103}" type="presParOf" srcId="{ED910F4D-2FC5-9942-A1DC-7C4AC036990C}" destId="{76D97251-5A66-F148-9FAD-D10B16147CA0}" srcOrd="0" destOrd="0" presId="urn:microsoft.com/office/officeart/2005/8/layout/hierarchy1"/>
    <dgm:cxn modelId="{C1C473C5-71C9-3943-88A1-2A17B34F53F3}" type="presParOf" srcId="{76D97251-5A66-F148-9FAD-D10B16147CA0}" destId="{E60827D2-B224-AC45-8277-A5C5CAFE8351}" srcOrd="0" destOrd="0" presId="urn:microsoft.com/office/officeart/2005/8/layout/hierarchy1"/>
    <dgm:cxn modelId="{574D7F63-5BC8-B649-A9BC-85CD548928E7}" type="presParOf" srcId="{76D97251-5A66-F148-9FAD-D10B16147CA0}" destId="{BBA7B6D5-6056-1640-BDBD-7A04F77EC227}" srcOrd="1" destOrd="0" presId="urn:microsoft.com/office/officeart/2005/8/layout/hierarchy1"/>
    <dgm:cxn modelId="{F376CDA5-2C7F-954C-AA27-277E0175E81A}" type="presParOf" srcId="{ED910F4D-2FC5-9942-A1DC-7C4AC036990C}" destId="{A0E80EB2-7A53-E848-91E4-FA8CD33F6F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CFB63-B734-1F4A-B647-12EA8ADCB380}">
      <dsp:nvSpPr>
        <dsp:cNvPr id="0" name=""/>
        <dsp:cNvSpPr/>
      </dsp:nvSpPr>
      <dsp:spPr>
        <a:xfrm>
          <a:off x="1240" y="788398"/>
          <a:ext cx="4353222" cy="2764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0D8E1-9971-D544-A223-3B29EF3BB503}">
      <dsp:nvSpPr>
        <dsp:cNvPr id="0" name=""/>
        <dsp:cNvSpPr/>
      </dsp:nvSpPr>
      <dsp:spPr>
        <a:xfrm>
          <a:off x="484931" y="1247905"/>
          <a:ext cx="4353222" cy="2764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kern="1200"/>
            <a:t>Que doit-on avoir?</a:t>
          </a:r>
          <a:endParaRPr lang="en-US" sz="5200" kern="1200"/>
        </a:p>
      </dsp:txBody>
      <dsp:txXfrm>
        <a:off x="565894" y="1328868"/>
        <a:ext cx="4191296" cy="2602370"/>
      </dsp:txXfrm>
    </dsp:sp>
    <dsp:sp modelId="{E60827D2-B224-AC45-8277-A5C5CAFE8351}">
      <dsp:nvSpPr>
        <dsp:cNvPr id="0" name=""/>
        <dsp:cNvSpPr/>
      </dsp:nvSpPr>
      <dsp:spPr>
        <a:xfrm>
          <a:off x="5321845" y="788398"/>
          <a:ext cx="4353222" cy="2764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7B6D5-6056-1640-BDBD-7A04F77EC227}">
      <dsp:nvSpPr>
        <dsp:cNvPr id="0" name=""/>
        <dsp:cNvSpPr/>
      </dsp:nvSpPr>
      <dsp:spPr>
        <a:xfrm>
          <a:off x="5805537" y="1247905"/>
          <a:ext cx="4353222" cy="2764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kern="1200"/>
            <a:t>Que ne faut-il pas mettre?</a:t>
          </a:r>
          <a:endParaRPr lang="en-US" sz="5200" kern="1200"/>
        </a:p>
      </dsp:txBody>
      <dsp:txXfrm>
        <a:off x="5886500" y="1328868"/>
        <a:ext cx="4191296" cy="2602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B23C7B3-5B01-41AF-BD4F-EFC3B4936CA6}" type="datetimeFigureOut">
              <a:rPr lang="fr-FR" smtClean="0"/>
              <a:pPr/>
              <a:t>22/11/2023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6727775-4587-450A-A8E3-5F007B0A98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66B2F86-1BEB-4B5F-BC51-FB85E7112008}" type="datetimeFigureOut">
              <a:rPr lang="fr-FR" smtClean="0"/>
              <a:pPr/>
              <a:t>22/11/2023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A87C987-EC8F-442F-864B-C708DE25FF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18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C987-EC8F-442F-864B-C708DE25FFA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89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1">
                  <a:lumMod val="50000"/>
                </a:schemeClr>
              </a:buClr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C987-EC8F-442F-864B-C708DE25FFA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56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3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8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3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3368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50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3" y="88902"/>
            <a:ext cx="9548284" cy="9255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473200" y="1600201"/>
            <a:ext cx="10255251" cy="464661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>
          <a:xfrm>
            <a:off x="2743203" y="6569077"/>
            <a:ext cx="13017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>
          <a:xfrm>
            <a:off x="11470218" y="6569077"/>
            <a:ext cx="245533" cy="365125"/>
          </a:xfrm>
        </p:spPr>
        <p:txBody>
          <a:bodyPr/>
          <a:lstStyle>
            <a:lvl1pPr>
              <a:defRPr/>
            </a:lvl1pPr>
          </a:lstStyle>
          <a:p>
            <a:fld id="{612D7B5A-DF76-4525-B0C2-3CB71B4555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41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587" y="6309320"/>
            <a:ext cx="731520" cy="3962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F94358-C0B1-4329-8140-09F40D2FD6A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23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3852864"/>
            <a:ext cx="8180916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587" y="6309320"/>
            <a:ext cx="731520" cy="396240"/>
          </a:xfrm>
        </p:spPr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85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99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4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30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34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74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7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4871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9080750" y="2558120"/>
            <a:ext cx="5226641" cy="487680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380" y="79758"/>
            <a:ext cx="10105123" cy="915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6273120"/>
            <a:ext cx="731520" cy="32423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777F77"/>
                </a:solidFill>
              </a:defRPr>
            </a:lvl1pPr>
          </a:lstStyle>
          <a:p>
            <a:r>
              <a:rPr lang="fr-FR" dirty="0"/>
              <a:t>(</a:t>
            </a:r>
            <a:fld id="{E9DEFE1C-F80E-4981-BE21-01C003059DD4}" type="slidenum">
              <a:rPr lang="fr-FR" smtClean="0"/>
              <a:pPr/>
              <a:t>‹N°›</a:t>
            </a:fld>
            <a:r>
              <a:rPr lang="fr-FR" dirty="0"/>
              <a:t>)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-23282" y="1052737"/>
            <a:ext cx="10655786" cy="18910"/>
          </a:xfrm>
          <a:prstGeom prst="line">
            <a:avLst/>
          </a:prstGeom>
          <a:ln w="28575">
            <a:solidFill>
              <a:srgbClr val="BCD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0" name="Groupe 15"/>
          <p:cNvGrpSpPr>
            <a:grpSpLocks noChangeAspect="1"/>
          </p:cNvGrpSpPr>
          <p:nvPr userDrawn="1"/>
        </p:nvGrpSpPr>
        <p:grpSpPr>
          <a:xfrm>
            <a:off x="10877035" y="59222"/>
            <a:ext cx="1184482" cy="1270154"/>
            <a:chOff x="7858969" y="94596"/>
            <a:chExt cx="1285031" cy="1403819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969" y="94596"/>
              <a:ext cx="1285031" cy="140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041" y="144432"/>
              <a:ext cx="899361" cy="718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rgbClr val="777F77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BCD025"/>
        </a:buClr>
        <a:buFont typeface="Calibri" panose="020F0502020204030204" pitchFamily="34" charset="0"/>
        <a:buChar char="●"/>
        <a:defRPr sz="2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rgbClr val="9DA79D"/>
        </a:buClr>
        <a:buFont typeface="Calibri" panose="020F0502020204030204" pitchFamily="34" charset="0"/>
        <a:buChar char="●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bit.ly/paillages_agricole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it.ly/tableau_paillage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ojardindesgrivauds.fr/?p=547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tableau_paillages" TargetMode="External"/><Relationship Id="rId2" Type="http://schemas.openxmlformats.org/officeDocument/2006/relationships/hyperlink" Target="https://bit.ly/paillages_agricole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7384"/>
            <a:ext cx="9264352" cy="501317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4613" y="2564904"/>
            <a:ext cx="8665465" cy="2215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chemeClr val="bg1">
                    <a:lumMod val="50000"/>
                  </a:schemeClr>
                </a:solidFill>
              </a:rPr>
              <a:t>Paillages des arbres en agroforesterie</a:t>
            </a:r>
          </a:p>
          <a:p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fr-FR" sz="2400" b="1" i="1" dirty="0">
                <a:solidFill>
                  <a:schemeClr val="bg1">
                    <a:lumMod val="50000"/>
                  </a:schemeClr>
                </a:solidFill>
              </a:rPr>
              <a:t>Echanges et mise en commun des expériences terrain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fr-FR" sz="1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3778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88004" y="5294147"/>
            <a:ext cx="11882215" cy="1447221"/>
            <a:chOff x="78784" y="5079999"/>
            <a:chExt cx="11765277" cy="1432978"/>
          </a:xfrm>
        </p:grpSpPr>
        <p:pic>
          <p:nvPicPr>
            <p:cNvPr id="13" name="image1.gif" descr="Résultat de recherche d'images pour &quot;APCA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84" y="5079999"/>
              <a:ext cx="1408562" cy="143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 descr="qualitropic new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109" y="5510351"/>
              <a:ext cx="2094952" cy="46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626" y="5241012"/>
              <a:ext cx="941128" cy="100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1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105" y="5305109"/>
              <a:ext cx="835819" cy="874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828" y="5412573"/>
              <a:ext cx="1346930" cy="66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 18" descr="Logo-INRA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004" y="5527018"/>
              <a:ext cx="1642271" cy="431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275" y="5321346"/>
              <a:ext cx="1093602" cy="842456"/>
            </a:xfrm>
            <a:prstGeom prst="rect">
              <a:avLst/>
            </a:prstGeom>
          </p:spPr>
        </p:pic>
      </p:grp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4" name="Groupe 15"/>
          <p:cNvGrpSpPr>
            <a:grpSpLocks noChangeAspect="1"/>
          </p:cNvGrpSpPr>
          <p:nvPr/>
        </p:nvGrpSpPr>
        <p:grpSpPr>
          <a:xfrm>
            <a:off x="9336360" y="606456"/>
            <a:ext cx="2739641" cy="2966560"/>
            <a:chOff x="7858969" y="94596"/>
            <a:chExt cx="1285031" cy="140381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969" y="94596"/>
              <a:ext cx="1285031" cy="140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041" y="144432"/>
              <a:ext cx="899361" cy="718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 19" descr="0JWmq4h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44898" y="5630026"/>
            <a:ext cx="962141" cy="9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0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380" y="79758"/>
            <a:ext cx="10105123" cy="915831"/>
          </a:xfrm>
        </p:spPr>
        <p:txBody>
          <a:bodyPr anchor="ctr">
            <a:normAutofit/>
          </a:bodyPr>
          <a:lstStyle/>
          <a:p>
            <a:r>
              <a:rPr lang="fr-FR" dirty="0"/>
              <a:t>Préambule : pourquoi?</a:t>
            </a:r>
          </a:p>
        </p:txBody>
      </p:sp>
      <p:pic>
        <p:nvPicPr>
          <p:cNvPr id="33" name="Picture 32" descr="Pense-bête avec des points d’interrogation">
            <a:extLst>
              <a:ext uri="{FF2B5EF4-FFF2-40B4-BE49-F238E27FC236}">
                <a16:creationId xmlns:a16="http://schemas.microsoft.com/office/drawing/2014/main" xmlns="" id="{DBD1DD06-B904-9E43-CB98-82C859A32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3" r="9570" b="-1"/>
          <a:stretch/>
        </p:blipFill>
        <p:spPr>
          <a:xfrm>
            <a:off x="609600" y="1536192"/>
            <a:ext cx="4876800" cy="4590288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DC6A79D3-A6AE-6173-B42B-196725971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>
            <a:normAutofit/>
          </a:bodyPr>
          <a:lstStyle/>
          <a:p>
            <a:r>
              <a:rPr lang="fr-FR" dirty="0"/>
              <a:t>Information dispersée</a:t>
            </a:r>
          </a:p>
          <a:p>
            <a:r>
              <a:rPr lang="fr-FR" dirty="0"/>
              <a:t>Sources essentiellement commerciales auprès des utilisateurs</a:t>
            </a:r>
          </a:p>
          <a:p>
            <a:r>
              <a:rPr lang="fr-FR" dirty="0"/>
              <a:t>Expérimentations diverses et potentiellement limitées en nombre de paillages comparés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xmlns="" id="{75A7E61F-C1F1-704F-C4A9-CC553749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375717" y="6273120"/>
            <a:ext cx="731520" cy="3242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F94358-C0B1-4329-8140-09F40D2FD6AA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84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866BFA-C3B2-1493-827F-DA886128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0" y="79758"/>
            <a:ext cx="10105123" cy="915831"/>
          </a:xfrm>
        </p:spPr>
        <p:txBody>
          <a:bodyPr anchor="ctr">
            <a:normAutofit/>
          </a:bodyPr>
          <a:lstStyle/>
          <a:p>
            <a:r>
              <a:rPr lang="fr-FR"/>
              <a:t>Bibliographie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E59EA7C-51FF-1319-788C-D26F8D4F4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2400" dirty="0">
                <a:hlinkClick r:id="rId2"/>
              </a:rPr>
              <a:t>https://bit.ly/paillages_agricoles</a:t>
            </a:r>
            <a:endParaRPr lang="fr-F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 16 expérimentations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 8 synthèses qui elles mêmes citent plus d’une vingtaine de référence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d’autres expérimentations sont-elles nécessaires?</a:t>
            </a:r>
          </a:p>
        </p:txBody>
      </p:sp>
      <p:pic>
        <p:nvPicPr>
          <p:cNvPr id="8" name="Picture 7" descr="Livres empilés sur une table">
            <a:extLst>
              <a:ext uri="{FF2B5EF4-FFF2-40B4-BE49-F238E27FC236}">
                <a16:creationId xmlns:a16="http://schemas.microsoft.com/office/drawing/2014/main" xmlns="" id="{4C66CC0E-E7A7-7496-3EA1-30702E7F2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49" r="15034" b="-1"/>
          <a:stretch/>
        </p:blipFill>
        <p:spPr>
          <a:xfrm>
            <a:off x="5892800" y="1536192"/>
            <a:ext cx="4876800" cy="4590288"/>
          </a:xfrm>
          <a:prstGeom prst="rect">
            <a:avLst/>
          </a:prstGeom>
          <a:noFill/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C8E02AA7-48BB-E7C6-C401-35297CB6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2CAB4F4-C3F3-935C-60AF-A1B51445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717" y="6273120"/>
            <a:ext cx="731520" cy="3242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66A264-501D-408F-A483-626F7A3C6E23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75DDFCB-5063-8C86-2F3B-1550CAFE5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147" y="4714508"/>
            <a:ext cx="2143492" cy="21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A30139-D544-0036-63A8-DC7BF44E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0" y="79758"/>
            <a:ext cx="10105123" cy="915831"/>
          </a:xfrm>
        </p:spPr>
        <p:txBody>
          <a:bodyPr anchor="ctr">
            <a:normAutofit/>
          </a:bodyPr>
          <a:lstStyle/>
          <a:p>
            <a:r>
              <a:rPr lang="fr-FR" dirty="0"/>
              <a:t>Grande variété de produits commerciaux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1651183-B263-9DCB-FB83-2B43FBC57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>
            <a:normAutofit/>
          </a:bodyPr>
          <a:lstStyle/>
          <a:p>
            <a:r>
              <a:rPr lang="fr-FR" dirty="0"/>
              <a:t>Des noms qui changent en fonction des filières</a:t>
            </a:r>
          </a:p>
          <a:p>
            <a:r>
              <a:rPr lang="fr-FR" dirty="0"/>
              <a:t>Des compositions rarement précisées</a:t>
            </a:r>
          </a:p>
          <a:p>
            <a:pPr marL="114300" indent="0">
              <a:buNone/>
            </a:pPr>
            <a:r>
              <a:rPr lang="fr-FR" dirty="0">
                <a:hlinkClick r:id="rId2"/>
              </a:rPr>
              <a:t>https://bit.ly/tableau_paillages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2475F5E-F12C-30ED-B157-3AB754D3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056" y="1536192"/>
            <a:ext cx="4590288" cy="4590288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5F9500E1-45B8-361C-69C0-7DE1772A6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80750" y="2558120"/>
            <a:ext cx="5226641" cy="487680"/>
          </a:xfrm>
        </p:spPr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6E2B848-DE7D-0D81-7BD7-1BC85C75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717" y="6273120"/>
            <a:ext cx="731520" cy="3242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66A264-501D-408F-A483-626F7A3C6E23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78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37EE91-C94A-0747-FB30-5AD6F84D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catégories de paillage agricole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A80A453-DF4B-927A-9CD3-F4412FBC15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Polyéthylène</a:t>
            </a:r>
          </a:p>
          <a:p>
            <a:pPr lvl="1"/>
            <a:r>
              <a:rPr lang="fr-FR" dirty="0"/>
              <a:t>Non biodégradable</a:t>
            </a:r>
          </a:p>
          <a:p>
            <a:pPr lvl="1"/>
            <a:r>
              <a:rPr lang="fr-FR" dirty="0"/>
              <a:t>Issu du pétrole</a:t>
            </a:r>
          </a:p>
        </p:txBody>
      </p:sp>
      <p:pic>
        <p:nvPicPr>
          <p:cNvPr id="8" name="Espace réservé du contenu 7" descr="Une image contenant plein air, herbe, ciel, plante&#10;&#10;Description générée automatiquement">
            <a:extLst>
              <a:ext uri="{FF2B5EF4-FFF2-40B4-BE49-F238E27FC236}">
                <a16:creationId xmlns:a16="http://schemas.microsoft.com/office/drawing/2014/main" xmlns="" id="{39A336AB-D163-EC74-8CBF-27DF072815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600" y="3283918"/>
            <a:ext cx="3985603" cy="2989202"/>
          </a:xfr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E578EF1-715A-934E-B0B7-170BB40C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0B81C27-B8C9-2812-CDB0-C80A9952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EACB982-6C49-146D-C5BF-ACD1C73FCDB2}"/>
              </a:ext>
            </a:extLst>
          </p:cNvPr>
          <p:cNvSpPr txBox="1"/>
          <p:nvPr/>
        </p:nvSpPr>
        <p:spPr>
          <a:xfrm>
            <a:off x="527380" y="6272604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ecojardindesgrivauds.fr/?p=5474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sa/3.0/"/>
              </a:rPr>
              <a:t>CC BY-SA</a:t>
            </a:r>
            <a:endParaRPr lang="fr-FR" sz="9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31DF9A01-11A3-8BF7-AE15-736843EBC419}"/>
              </a:ext>
            </a:extLst>
          </p:cNvPr>
          <p:cNvSpPr txBox="1">
            <a:spLocks/>
          </p:cNvSpPr>
          <p:nvPr/>
        </p:nvSpPr>
        <p:spPr>
          <a:xfrm>
            <a:off x="5947695" y="1682316"/>
            <a:ext cx="4876800" cy="459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rgbClr val="BCD025"/>
              </a:buClr>
              <a:buFont typeface="Calibri" panose="020F0502020204030204" pitchFamily="34" charset="0"/>
              <a:buChar char="●"/>
              <a:defRPr sz="2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rgbClr val="9DA79D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Bioplastique</a:t>
            </a:r>
          </a:p>
          <a:p>
            <a:pPr lvl="1"/>
            <a:r>
              <a:rPr lang="fr-FR" dirty="0"/>
              <a:t>Mélange dans les produits vendus entre bioplastique 100% biodégradable et ceux qui sont biofragmentable</a:t>
            </a:r>
          </a:p>
          <a:p>
            <a:pPr lvl="1"/>
            <a:r>
              <a:rPr lang="fr-FR" dirty="0"/>
              <a:t>Tarif potentiellement élevé (biofilm </a:t>
            </a:r>
            <a:r>
              <a:rPr lang="fr-FR" dirty="0" err="1"/>
              <a:t>sylva</a:t>
            </a:r>
            <a:r>
              <a:rPr lang="fr-FR" dirty="0"/>
              <a:t> 100% biodégradable)</a:t>
            </a:r>
          </a:p>
        </p:txBody>
      </p:sp>
    </p:spTree>
    <p:extLst>
      <p:ext uri="{BB962C8B-B14F-4D97-AF65-F5344CB8AC3E}">
        <p14:creationId xmlns:p14="http://schemas.microsoft.com/office/powerpoint/2010/main" val="279105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8F01DD-8D51-7C98-ECAB-22894066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catégories de paillage agricole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341010-0E49-D723-A33F-126D84F814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Feutre</a:t>
            </a:r>
          </a:p>
          <a:p>
            <a:pPr lvl="1"/>
            <a:r>
              <a:rPr lang="fr-FR" dirty="0"/>
              <a:t>Base végétale/animale (ex chanvre, lin, laine)</a:t>
            </a:r>
          </a:p>
          <a:p>
            <a:pPr lvl="1"/>
            <a:r>
              <a:rPr lang="fr-FR" dirty="0"/>
              <a:t>Produit non normé (humidité variable)</a:t>
            </a:r>
          </a:p>
          <a:p>
            <a:pPr lvl="1"/>
            <a:r>
              <a:rPr lang="fr-FR" dirty="0"/>
              <a:t>Potentiellement additionné de PLA (ex </a:t>
            </a:r>
            <a:r>
              <a:rPr lang="fr-FR" dirty="0" err="1"/>
              <a:t>Géochanvre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Durabilité variable suivant grammage (à priori mini 1400 g)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BDF6069-A525-3411-5E63-16EB71B8A7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Vrac ou couche</a:t>
            </a:r>
          </a:p>
          <a:p>
            <a:pPr lvl="1"/>
            <a:r>
              <a:rPr lang="fr-FR" dirty="0"/>
              <a:t>Végétal, possiblement issu de l’exploitation</a:t>
            </a:r>
          </a:p>
          <a:p>
            <a:pPr lvl="1"/>
            <a:r>
              <a:rPr lang="fr-FR" dirty="0"/>
              <a:t>Taille variable (copeau bois fin ou grossier)</a:t>
            </a:r>
          </a:p>
          <a:p>
            <a:pPr lvl="1"/>
            <a:r>
              <a:rPr lang="fr-FR" dirty="0"/>
              <a:t>Composition variable (C/N)</a:t>
            </a:r>
          </a:p>
          <a:p>
            <a:pPr lvl="1"/>
            <a:r>
              <a:rPr lang="fr-FR" dirty="0"/>
              <a:t>Qualité physique variable (densité paille)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BB2DCE0-6667-A28D-CBE2-E1EB60A9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2F2B2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9AB91C9-E432-50B5-2EA2-D8496B99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A264-501D-408F-A483-626F7A3C6E2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55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3EC7A6-6A6E-6063-0270-90C7B6BC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0" y="79758"/>
            <a:ext cx="10105123" cy="91583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/>
              <a:t>Quelles attentes d’une base de connaissance des paillages?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E047AC6-5CD7-76F1-301D-A3681186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6587" y="6309320"/>
            <a:ext cx="731520" cy="3962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66A264-501D-408F-A483-626F7A3C6E23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xmlns="" id="{C347E87D-2E5C-0D25-6FB0-019C2074F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69533"/>
              </p:ext>
            </p:extLst>
          </p:nvPr>
        </p:nvGraphicFramePr>
        <p:xfrm>
          <a:off x="609600" y="1600200"/>
          <a:ext cx="1016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78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xmlns="" id="{986762DF-8F9D-9273-0F2B-7CC0437B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6E17BF7F-B2F8-B87B-9444-CF6F1089A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Bibliographie des articles/essais paillages</a:t>
            </a:r>
            <a:endParaRPr lang="fr-FR" sz="2000" b="0" dirty="0">
              <a:hlinkClick r:id="rId2"/>
            </a:endParaRPr>
          </a:p>
          <a:p>
            <a:r>
              <a:rPr lang="fr-FR" sz="2000" dirty="0">
                <a:hlinkClick r:id="rId2"/>
              </a:rPr>
              <a:t>https://bit.ly/paillages_agricoles</a:t>
            </a:r>
            <a:endParaRPr lang="fr-FR" sz="200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47479B24-4C96-1C8C-96C9-1CBE1F183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Premier tableau des paillages</a:t>
            </a:r>
          </a:p>
          <a:p>
            <a:r>
              <a:rPr lang="fr-FR" dirty="0">
                <a:hlinkClick r:id="rId3"/>
              </a:rPr>
              <a:t>https://bit.ly/tableau_paillages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0655AB6-5E44-73B2-1173-95F0E813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4358-C0B1-4329-8140-09F40D2FD6AA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xmlns="" id="{D415F056-29CF-86E6-12E4-4383634E1D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2356" y="2174875"/>
            <a:ext cx="3951288" cy="3951288"/>
          </a:xfrm>
          <a:prstGeom prst="rect">
            <a:avLst/>
          </a:prstGeom>
        </p:spPr>
      </p:pic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xmlns="" id="{FF6979F9-B5A4-4B1C-AB36-AA7DD461E3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355556" y="2174875"/>
            <a:ext cx="3951288" cy="395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15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4">
      <a:dk1>
        <a:sysClr val="windowText" lastClr="000000"/>
      </a:dk1>
      <a:lt1>
        <a:sysClr val="window" lastClr="FFFFFF"/>
      </a:lt1>
      <a:dk2>
        <a:srgbClr val="777F77"/>
      </a:dk2>
      <a:lt2>
        <a:srgbClr val="E9E5DC"/>
      </a:lt2>
      <a:accent1>
        <a:srgbClr val="9DA79D"/>
      </a:accent1>
      <a:accent2>
        <a:srgbClr val="BCD025"/>
      </a:accent2>
      <a:accent3>
        <a:srgbClr val="FF7C80"/>
      </a:accent3>
      <a:accent4>
        <a:srgbClr val="8FAC25"/>
      </a:accent4>
      <a:accent5>
        <a:srgbClr val="B58C8D"/>
      </a:accent5>
      <a:accent6>
        <a:srgbClr val="855D5D"/>
      </a:accent6>
      <a:hlink>
        <a:srgbClr val="FF9933"/>
      </a:hlink>
      <a:folHlink>
        <a:srgbClr val="DEDC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19534</TotalTime>
  <Words>243</Words>
  <Application>Microsoft Office PowerPoint</Application>
  <PresentationFormat>Personnalisé</PresentationFormat>
  <Paragraphs>53</Paragraphs>
  <Slides>8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Contiguïté</vt:lpstr>
      <vt:lpstr>Présentation PowerPoint</vt:lpstr>
      <vt:lpstr>Préambule : pourquoi?</vt:lpstr>
      <vt:lpstr>Bibliographie</vt:lpstr>
      <vt:lpstr>Grande variété de produits commerciaux</vt:lpstr>
      <vt:lpstr>4 catégories de paillage agricole</vt:lpstr>
      <vt:lpstr>4 catégories de paillage agricole</vt:lpstr>
      <vt:lpstr>Quelles attentes d’une base de connaissance des paillages?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VAN DEN BOSSCHE</dc:creator>
  <cp:lastModifiedBy>LEMOINE Léa</cp:lastModifiedBy>
  <cp:revision>841</cp:revision>
  <cp:lastPrinted>2021-04-02T11:02:24Z</cp:lastPrinted>
  <dcterms:created xsi:type="dcterms:W3CDTF">2016-11-11T20:43:53Z</dcterms:created>
  <dcterms:modified xsi:type="dcterms:W3CDTF">2023-11-22T10:17:44Z</dcterms:modified>
</cp:coreProperties>
</file>