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6" r:id="rId1"/>
  </p:sldMasterIdLst>
  <p:notesMasterIdLst>
    <p:notesMasterId r:id="rId24"/>
  </p:notesMasterIdLst>
  <p:handoutMasterIdLst>
    <p:handoutMasterId r:id="rId25"/>
  </p:handoutMasterIdLst>
  <p:sldIdLst>
    <p:sldId id="819" r:id="rId2"/>
    <p:sldId id="721" r:id="rId3"/>
    <p:sldId id="816" r:id="rId4"/>
    <p:sldId id="541" r:id="rId5"/>
    <p:sldId id="543" r:id="rId6"/>
    <p:sldId id="817" r:id="rId7"/>
    <p:sldId id="554" r:id="rId8"/>
    <p:sldId id="544" r:id="rId9"/>
    <p:sldId id="501" r:id="rId10"/>
    <p:sldId id="523" r:id="rId11"/>
    <p:sldId id="524" r:id="rId12"/>
    <p:sldId id="531" r:id="rId13"/>
    <p:sldId id="842" r:id="rId14"/>
    <p:sldId id="486" r:id="rId15"/>
    <p:sldId id="827" r:id="rId16"/>
    <p:sldId id="828" r:id="rId17"/>
    <p:sldId id="829" r:id="rId18"/>
    <p:sldId id="840" r:id="rId19"/>
    <p:sldId id="835" r:id="rId20"/>
    <p:sldId id="841" r:id="rId21"/>
    <p:sldId id="502" r:id="rId22"/>
    <p:sldId id="545" r:id="rId23"/>
  </p:sldIdLst>
  <p:sldSz cx="12192000" cy="6858000"/>
  <p:notesSz cx="6797675" cy="992663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224">
          <p15:clr>
            <a:srgbClr val="A4A3A4"/>
          </p15:clr>
        </p15:guide>
        <p15:guide id="2" pos="2236">
          <p15:clr>
            <a:srgbClr val="A4A3A4"/>
          </p15:clr>
        </p15:guide>
        <p15:guide id="3" orient="horz" pos="3127">
          <p15:clr>
            <a:srgbClr val="A4A3A4"/>
          </p15:clr>
        </p15:guide>
        <p15:guide id="4" pos="214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Delphine MEZIERE" initials="DM" lastIdx="31" clrIdx="0"/>
  <p:cmAuthor id="1" name="Yousri Hanachi" initials="YH" lastIdx="7" clrIdx="1"/>
  <p:cmAuthor id="2" name="catherine.chapron" initials="c" lastIdx="6" clrIdx="2"/>
  <p:cmAuthor id="3" name="réunion 04/06/2019" initials="DM" lastIdx="27" clrIdx="3"/>
  <p:cmAuthor id="4" name="Olivier VAN DEN BOSSCHE" initials="OVDB" lastIdx="1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6633"/>
    <a:srgbClr val="8AA7E2"/>
    <a:srgbClr val="A1BD9F"/>
    <a:srgbClr val="C8E2CE"/>
    <a:srgbClr val="A7D69A"/>
    <a:srgbClr val="FF3399"/>
    <a:srgbClr val="DADEDA"/>
    <a:srgbClr val="DFBE9D"/>
    <a:srgbClr val="CCD2CC"/>
    <a:srgbClr val="BCD0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E867B27-DEE8-4776-AEAF-04F6605E0FC2}" v="107" dt="2023-11-12T17:53:52.26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941" autoAdjust="0"/>
    <p:restoredTop sz="95300" autoAdjust="0"/>
  </p:normalViewPr>
  <p:slideViewPr>
    <p:cSldViewPr>
      <p:cViewPr>
        <p:scale>
          <a:sx n="91" d="100"/>
          <a:sy n="91" d="100"/>
        </p:scale>
        <p:origin x="-696" y="-29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42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>
      <p:cViewPr varScale="1">
        <p:scale>
          <a:sx n="81" d="100"/>
          <a:sy n="81" d="100"/>
        </p:scale>
        <p:origin x="-2790" y="-78"/>
      </p:cViewPr>
      <p:guideLst>
        <p:guide orient="horz" pos="3224"/>
        <p:guide orient="horz" pos="3127"/>
        <p:guide pos="2236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thilde Guillemois" userId="2f7eb047f725d3de" providerId="LiveId" clId="{EE867B27-DEE8-4776-AEAF-04F6605E0FC2}"/>
    <pc:docChg chg="undo custSel addSld delSld modSld">
      <pc:chgData name="Mathilde Guillemois" userId="2f7eb047f725d3de" providerId="LiveId" clId="{EE867B27-DEE8-4776-AEAF-04F6605E0FC2}" dt="2023-11-12T17:54:58.942" v="822" actId="13822"/>
      <pc:docMkLst>
        <pc:docMk/>
      </pc:docMkLst>
      <pc:sldChg chg="modSp mod">
        <pc:chgData name="Mathilde Guillemois" userId="2f7eb047f725d3de" providerId="LiveId" clId="{EE867B27-DEE8-4776-AEAF-04F6605E0FC2}" dt="2023-11-12T10:32:07.746" v="722" actId="20577"/>
        <pc:sldMkLst>
          <pc:docMk/>
          <pc:sldMk cId="3938806521" sldId="486"/>
        </pc:sldMkLst>
        <pc:spChg chg="mod">
          <ac:chgData name="Mathilde Guillemois" userId="2f7eb047f725d3de" providerId="LiveId" clId="{EE867B27-DEE8-4776-AEAF-04F6605E0FC2}" dt="2023-11-12T10:32:07.746" v="722" actId="20577"/>
          <ac:spMkLst>
            <pc:docMk/>
            <pc:sldMk cId="3938806521" sldId="486"/>
            <ac:spMk id="14" creationId="{A3261DEA-6A41-4B2C-9DB6-F7B31DA603EE}"/>
          </ac:spMkLst>
        </pc:spChg>
      </pc:sldChg>
      <pc:sldChg chg="modSp mod">
        <pc:chgData name="Mathilde Guillemois" userId="2f7eb047f725d3de" providerId="LiveId" clId="{EE867B27-DEE8-4776-AEAF-04F6605E0FC2}" dt="2023-11-12T10:14:55.351" v="1" actId="20577"/>
        <pc:sldMkLst>
          <pc:docMk/>
          <pc:sldMk cId="1621117406" sldId="502"/>
        </pc:sldMkLst>
        <pc:spChg chg="mod">
          <ac:chgData name="Mathilde Guillemois" userId="2f7eb047f725d3de" providerId="LiveId" clId="{EE867B27-DEE8-4776-AEAF-04F6605E0FC2}" dt="2023-11-12T10:14:55.351" v="1" actId="20577"/>
          <ac:spMkLst>
            <pc:docMk/>
            <pc:sldMk cId="1621117406" sldId="502"/>
            <ac:spMk id="9" creationId="{4020A783-39AE-4FF7-8924-95E3C604D48B}"/>
          </ac:spMkLst>
        </pc:spChg>
      </pc:sldChg>
      <pc:sldChg chg="modSp mod">
        <pc:chgData name="Mathilde Guillemois" userId="2f7eb047f725d3de" providerId="LiveId" clId="{EE867B27-DEE8-4776-AEAF-04F6605E0FC2}" dt="2023-11-12T17:48:19.513" v="793" actId="20577"/>
        <pc:sldMkLst>
          <pc:docMk/>
          <pc:sldMk cId="1566067553" sldId="531"/>
        </pc:sldMkLst>
        <pc:spChg chg="mod">
          <ac:chgData name="Mathilde Guillemois" userId="2f7eb047f725d3de" providerId="LiveId" clId="{EE867B27-DEE8-4776-AEAF-04F6605E0FC2}" dt="2023-11-12T17:48:19.513" v="793" actId="20577"/>
          <ac:spMkLst>
            <pc:docMk/>
            <pc:sldMk cId="1566067553" sldId="531"/>
            <ac:spMk id="15" creationId="{D43C60FD-29A6-41D2-8DBF-9B714975766A}"/>
          </ac:spMkLst>
        </pc:spChg>
        <pc:spChg chg="mod">
          <ac:chgData name="Mathilde Guillemois" userId="2f7eb047f725d3de" providerId="LiveId" clId="{EE867B27-DEE8-4776-AEAF-04F6605E0FC2}" dt="2023-11-12T10:17:54.867" v="74" actId="20577"/>
          <ac:spMkLst>
            <pc:docMk/>
            <pc:sldMk cId="1566067553" sldId="531"/>
            <ac:spMk id="26" creationId="{F2309D0B-456F-4C0F-8D38-5FF201502080}"/>
          </ac:spMkLst>
        </pc:spChg>
      </pc:sldChg>
      <pc:sldChg chg="addSp delSp modSp mod">
        <pc:chgData name="Mathilde Guillemois" userId="2f7eb047f725d3de" providerId="LiveId" clId="{EE867B27-DEE8-4776-AEAF-04F6605E0FC2}" dt="2023-11-12T17:54:58.942" v="822" actId="13822"/>
        <pc:sldMkLst>
          <pc:docMk/>
          <pc:sldMk cId="3360575079" sldId="835"/>
        </pc:sldMkLst>
        <pc:spChg chg="mod">
          <ac:chgData name="Mathilde Guillemois" userId="2f7eb047f725d3de" providerId="LiveId" clId="{EE867B27-DEE8-4776-AEAF-04F6605E0FC2}" dt="2023-11-12T17:54:39.817" v="817" actId="1076"/>
          <ac:spMkLst>
            <pc:docMk/>
            <pc:sldMk cId="3360575079" sldId="835"/>
            <ac:spMk id="9" creationId="{7E49F5AE-EA24-4F6E-8C2B-71072E44F40D}"/>
          </ac:spMkLst>
        </pc:spChg>
        <pc:spChg chg="mod">
          <ac:chgData name="Mathilde Guillemois" userId="2f7eb047f725d3de" providerId="LiveId" clId="{EE867B27-DEE8-4776-AEAF-04F6605E0FC2}" dt="2023-11-12T17:54:37.389" v="816" actId="14100"/>
          <ac:spMkLst>
            <pc:docMk/>
            <pc:sldMk cId="3360575079" sldId="835"/>
            <ac:spMk id="10" creationId="{52A72F05-90C5-4BEB-AF68-C982D474E4E4}"/>
          </ac:spMkLst>
        </pc:spChg>
        <pc:picChg chg="add mod ord modCrop">
          <ac:chgData name="Mathilde Guillemois" userId="2f7eb047f725d3de" providerId="LiveId" clId="{EE867B27-DEE8-4776-AEAF-04F6605E0FC2}" dt="2023-11-12T17:54:31.257" v="814" actId="1076"/>
          <ac:picMkLst>
            <pc:docMk/>
            <pc:sldMk cId="3360575079" sldId="835"/>
            <ac:picMk id="5" creationId="{7DB456B2-6848-C19D-83B9-7DC4444D78AA}"/>
          </ac:picMkLst>
        </pc:picChg>
        <pc:picChg chg="del mod">
          <ac:chgData name="Mathilde Guillemois" userId="2f7eb047f725d3de" providerId="LiveId" clId="{EE867B27-DEE8-4776-AEAF-04F6605E0FC2}" dt="2023-11-12T17:53:00.397" v="796" actId="478"/>
          <ac:picMkLst>
            <pc:docMk/>
            <pc:sldMk cId="3360575079" sldId="835"/>
            <ac:picMk id="12" creationId="{08B68069-DEFA-4436-AC62-7DE3295DAA4C}"/>
          </ac:picMkLst>
        </pc:picChg>
        <pc:cxnChg chg="add mod">
          <ac:chgData name="Mathilde Guillemois" userId="2f7eb047f725d3de" providerId="LiveId" clId="{EE867B27-DEE8-4776-AEAF-04F6605E0FC2}" dt="2023-11-12T17:54:58.942" v="822" actId="13822"/>
          <ac:cxnSpMkLst>
            <pc:docMk/>
            <pc:sldMk cId="3360575079" sldId="835"/>
            <ac:cxnSpMk id="7" creationId="{DE890DF1-2181-2667-C8BD-78838FC32E67}"/>
          </ac:cxnSpMkLst>
        </pc:cxnChg>
      </pc:sldChg>
      <pc:sldChg chg="addSp delSp modSp mod">
        <pc:chgData name="Mathilde Guillemois" userId="2f7eb047f725d3de" providerId="LiveId" clId="{EE867B27-DEE8-4776-AEAF-04F6605E0FC2}" dt="2023-11-12T10:32:57.704" v="778" actId="14100"/>
        <pc:sldMkLst>
          <pc:docMk/>
          <pc:sldMk cId="3943065448" sldId="842"/>
        </pc:sldMkLst>
        <pc:spChg chg="add mod">
          <ac:chgData name="Mathilde Guillemois" userId="2f7eb047f725d3de" providerId="LiveId" clId="{EE867B27-DEE8-4776-AEAF-04F6605E0FC2}" dt="2023-11-12T10:22:48.082" v="177" actId="1076"/>
          <ac:spMkLst>
            <pc:docMk/>
            <pc:sldMk cId="3943065448" sldId="842"/>
            <ac:spMk id="5" creationId="{D66785F2-A298-41B4-5A87-96D2821AE4D3}"/>
          </ac:spMkLst>
        </pc:spChg>
        <pc:spChg chg="mod">
          <ac:chgData name="Mathilde Guillemois" userId="2f7eb047f725d3de" providerId="LiveId" clId="{EE867B27-DEE8-4776-AEAF-04F6605E0FC2}" dt="2023-11-12T10:32:57.704" v="778" actId="14100"/>
          <ac:spMkLst>
            <pc:docMk/>
            <pc:sldMk cId="3943065448" sldId="842"/>
            <ac:spMk id="13" creationId="{7241B07E-4E74-4776-8275-48D45C199EFC}"/>
          </ac:spMkLst>
        </pc:spChg>
        <pc:spChg chg="mod">
          <ac:chgData name="Mathilde Guillemois" userId="2f7eb047f725d3de" providerId="LiveId" clId="{EE867B27-DEE8-4776-AEAF-04F6605E0FC2}" dt="2023-11-12T10:32:51.583" v="777" actId="20577"/>
          <ac:spMkLst>
            <pc:docMk/>
            <pc:sldMk cId="3943065448" sldId="842"/>
            <ac:spMk id="16" creationId="{03D06689-C17D-483D-BF2A-FAFC85D896FD}"/>
          </ac:spMkLst>
        </pc:spChg>
        <pc:spChg chg="mod">
          <ac:chgData name="Mathilde Guillemois" userId="2f7eb047f725d3de" providerId="LiveId" clId="{EE867B27-DEE8-4776-AEAF-04F6605E0FC2}" dt="2023-11-12T10:16:07.503" v="11" actId="1038"/>
          <ac:spMkLst>
            <pc:docMk/>
            <pc:sldMk cId="3943065448" sldId="842"/>
            <ac:spMk id="19" creationId="{17DB5992-81FB-47D1-A4E9-E3B32677C713}"/>
          </ac:spMkLst>
        </pc:spChg>
        <pc:picChg chg="mod">
          <ac:chgData name="Mathilde Guillemois" userId="2f7eb047f725d3de" providerId="LiveId" clId="{EE867B27-DEE8-4776-AEAF-04F6605E0FC2}" dt="2023-11-12T10:16:02.350" v="8" actId="1076"/>
          <ac:picMkLst>
            <pc:docMk/>
            <pc:sldMk cId="3943065448" sldId="842"/>
            <ac:picMk id="3" creationId="{11B87248-EA5F-4203-9286-E3F9461D0E64}"/>
          </ac:picMkLst>
        </pc:picChg>
        <pc:picChg chg="add del mod modCrop">
          <ac:chgData name="Mathilde Guillemois" userId="2f7eb047f725d3de" providerId="LiveId" clId="{EE867B27-DEE8-4776-AEAF-04F6605E0FC2}" dt="2023-11-12T10:22:11.971" v="89" actId="478"/>
          <ac:picMkLst>
            <pc:docMk/>
            <pc:sldMk cId="3943065448" sldId="842"/>
            <ac:picMk id="4" creationId="{81239B28-229C-7202-8B45-94A4FC8174ED}"/>
          </ac:picMkLst>
        </pc:picChg>
        <pc:cxnChg chg="add del">
          <ac:chgData name="Mathilde Guillemois" userId="2f7eb047f725d3de" providerId="LiveId" clId="{EE867B27-DEE8-4776-AEAF-04F6605E0FC2}" dt="2023-11-12T10:23:34.734" v="182" actId="478"/>
          <ac:cxnSpMkLst>
            <pc:docMk/>
            <pc:sldMk cId="3943065448" sldId="842"/>
            <ac:cxnSpMk id="7" creationId="{0AB9F1A8-1972-A4E4-1DC2-3B05D29F7DBA}"/>
          </ac:cxnSpMkLst>
        </pc:cxnChg>
      </pc:sldChg>
      <pc:sldChg chg="addSp delSp modSp add del mod">
        <pc:chgData name="Mathilde Guillemois" userId="2f7eb047f725d3de" providerId="LiveId" clId="{EE867B27-DEE8-4776-AEAF-04F6605E0FC2}" dt="2023-11-12T10:23:08.991" v="178" actId="47"/>
        <pc:sldMkLst>
          <pc:docMk/>
          <pc:sldMk cId="1397323439" sldId="843"/>
        </pc:sldMkLst>
        <pc:spChg chg="mod">
          <ac:chgData name="Mathilde Guillemois" userId="2f7eb047f725d3de" providerId="LiveId" clId="{EE867B27-DEE8-4776-AEAF-04F6605E0FC2}" dt="2023-11-12T10:21:47.573" v="88" actId="20577"/>
          <ac:spMkLst>
            <pc:docMk/>
            <pc:sldMk cId="1397323439" sldId="843"/>
            <ac:spMk id="16" creationId="{03D06689-C17D-483D-BF2A-FAFC85D896FD}"/>
          </ac:spMkLst>
        </pc:spChg>
        <pc:spChg chg="mod">
          <ac:chgData name="Mathilde Guillemois" userId="2f7eb047f725d3de" providerId="LiveId" clId="{EE867B27-DEE8-4776-AEAF-04F6605E0FC2}" dt="2023-11-12T10:20:46.929" v="77" actId="1076"/>
          <ac:spMkLst>
            <pc:docMk/>
            <pc:sldMk cId="1397323439" sldId="843"/>
            <ac:spMk id="19" creationId="{17DB5992-81FB-47D1-A4E9-E3B32677C713}"/>
          </ac:spMkLst>
        </pc:spChg>
        <pc:spChg chg="mod">
          <ac:chgData name="Mathilde Guillemois" userId="2f7eb047f725d3de" providerId="LiveId" clId="{EE867B27-DEE8-4776-AEAF-04F6605E0FC2}" dt="2023-11-12T10:20:51.536" v="78" actId="1076"/>
          <ac:spMkLst>
            <pc:docMk/>
            <pc:sldMk cId="1397323439" sldId="843"/>
            <ac:spMk id="20" creationId="{808A45A5-EB1A-493C-A229-07F4F66144F7}"/>
          </ac:spMkLst>
        </pc:spChg>
        <pc:grpChg chg="add del mod">
          <ac:chgData name="Mathilde Guillemois" userId="2f7eb047f725d3de" providerId="LiveId" clId="{EE867B27-DEE8-4776-AEAF-04F6605E0FC2}" dt="2023-11-12T10:21:15.455" v="86" actId="165"/>
          <ac:grpSpMkLst>
            <pc:docMk/>
            <pc:sldMk cId="1397323439" sldId="843"/>
            <ac:grpSpMk id="5" creationId="{A3197D32-213C-43C6-A845-A667BB23DE53}"/>
          </ac:grpSpMkLst>
        </pc:grpChg>
        <pc:graphicFrameChg chg="add mod topLvl">
          <ac:chgData name="Mathilde Guillemois" userId="2f7eb047f725d3de" providerId="LiveId" clId="{EE867B27-DEE8-4776-AEAF-04F6605E0FC2}" dt="2023-11-12T10:21:21.840" v="87" actId="1076"/>
          <ac:graphicFrameMkLst>
            <pc:docMk/>
            <pc:sldMk cId="1397323439" sldId="843"/>
            <ac:graphicFrameMk id="6" creationId="{9E618B1F-89B8-A923-8EEA-FB890DD3DFED}"/>
          </ac:graphicFrameMkLst>
        </pc:graphicFrameChg>
        <pc:graphicFrameChg chg="add mod topLvl">
          <ac:chgData name="Mathilde Guillemois" userId="2f7eb047f725d3de" providerId="LiveId" clId="{EE867B27-DEE8-4776-AEAF-04F6605E0FC2}" dt="2023-11-12T10:21:15.455" v="86" actId="165"/>
          <ac:graphicFrameMkLst>
            <pc:docMk/>
            <pc:sldMk cId="1397323439" sldId="843"/>
            <ac:graphicFrameMk id="7" creationId="{F8C17BB1-B712-ECE5-9ABF-F4CD6BEAED02}"/>
          </ac:graphicFrameMkLst>
        </pc:graphicFrameChg>
        <pc:picChg chg="del">
          <ac:chgData name="Mathilde Guillemois" userId="2f7eb047f725d3de" providerId="LiveId" clId="{EE867B27-DEE8-4776-AEAF-04F6605E0FC2}" dt="2023-11-12T10:20:52.390" v="79" actId="478"/>
          <ac:picMkLst>
            <pc:docMk/>
            <pc:sldMk cId="1397323439" sldId="843"/>
            <ac:picMk id="2" creationId="{C1B59DEA-18FD-4EE6-281C-C1C535DAAB31}"/>
          </ac:picMkLst>
        </pc:picChg>
        <pc:picChg chg="del">
          <ac:chgData name="Mathilde Guillemois" userId="2f7eb047f725d3de" providerId="LiveId" clId="{EE867B27-DEE8-4776-AEAF-04F6605E0FC2}" dt="2023-11-12T10:20:42.188" v="76" actId="478"/>
          <ac:picMkLst>
            <pc:docMk/>
            <pc:sldMk cId="1397323439" sldId="843"/>
            <ac:picMk id="3" creationId="{11B87248-EA5F-4203-9286-E3F9461D0E64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59" cy="496332"/>
          </a:xfrm>
          <a:prstGeom prst="rect">
            <a:avLst/>
          </a:prstGeom>
        </p:spPr>
        <p:txBody>
          <a:bodyPr vert="horz" lIns="95562" tIns="47781" rIns="95562" bIns="47781" rtlCol="0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50443" y="1"/>
            <a:ext cx="2945659" cy="496332"/>
          </a:xfrm>
          <a:prstGeom prst="rect">
            <a:avLst/>
          </a:prstGeom>
        </p:spPr>
        <p:txBody>
          <a:bodyPr vert="horz" lIns="95562" tIns="47781" rIns="95562" bIns="47781" rtlCol="0"/>
          <a:lstStyle>
            <a:lvl1pPr algn="r">
              <a:defRPr sz="1300"/>
            </a:lvl1pPr>
          </a:lstStyle>
          <a:p>
            <a:fld id="{AB23C7B3-5B01-41AF-BD4F-EFC3B4936CA6}" type="datetimeFigureOut">
              <a:rPr lang="fr-FR" smtClean="0"/>
              <a:pPr/>
              <a:t>13/11/2023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6332"/>
          </a:xfrm>
          <a:prstGeom prst="rect">
            <a:avLst/>
          </a:prstGeom>
        </p:spPr>
        <p:txBody>
          <a:bodyPr vert="horz" lIns="95562" tIns="47781" rIns="95562" bIns="47781" rtlCol="0" anchor="b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6332"/>
          </a:xfrm>
          <a:prstGeom prst="rect">
            <a:avLst/>
          </a:prstGeom>
        </p:spPr>
        <p:txBody>
          <a:bodyPr vert="horz" lIns="95562" tIns="47781" rIns="95562" bIns="47781" rtlCol="0" anchor="b"/>
          <a:lstStyle>
            <a:lvl1pPr algn="r">
              <a:defRPr sz="1300"/>
            </a:lvl1pPr>
          </a:lstStyle>
          <a:p>
            <a:fld id="{16727775-4587-450A-A8E3-5F007B0A983A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39550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59" cy="496332"/>
          </a:xfrm>
          <a:prstGeom prst="rect">
            <a:avLst/>
          </a:prstGeom>
        </p:spPr>
        <p:txBody>
          <a:bodyPr vert="horz" lIns="95562" tIns="47781" rIns="95562" bIns="47781" rtlCol="0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3" y="1"/>
            <a:ext cx="2945659" cy="496332"/>
          </a:xfrm>
          <a:prstGeom prst="rect">
            <a:avLst/>
          </a:prstGeom>
        </p:spPr>
        <p:txBody>
          <a:bodyPr vert="horz" lIns="95562" tIns="47781" rIns="95562" bIns="47781" rtlCol="0"/>
          <a:lstStyle>
            <a:lvl1pPr algn="r">
              <a:defRPr sz="1300"/>
            </a:lvl1pPr>
          </a:lstStyle>
          <a:p>
            <a:fld id="{466B2F86-1BEB-4B5F-BC51-FB85E7112008}" type="datetimeFigureOut">
              <a:rPr lang="fr-FR" smtClean="0"/>
              <a:pPr/>
              <a:t>13/11/2023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562" tIns="47781" rIns="95562" bIns="47781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5562" tIns="47781" rIns="95562" bIns="47781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6332"/>
          </a:xfrm>
          <a:prstGeom prst="rect">
            <a:avLst/>
          </a:prstGeom>
        </p:spPr>
        <p:txBody>
          <a:bodyPr vert="horz" lIns="95562" tIns="47781" rIns="95562" bIns="47781" rtlCol="0" anchor="b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6332"/>
          </a:xfrm>
          <a:prstGeom prst="rect">
            <a:avLst/>
          </a:prstGeom>
        </p:spPr>
        <p:txBody>
          <a:bodyPr vert="horz" lIns="95562" tIns="47781" rIns="95562" bIns="47781" rtlCol="0" anchor="b"/>
          <a:lstStyle>
            <a:lvl1pPr algn="r">
              <a:defRPr sz="1300"/>
            </a:lvl1pPr>
          </a:lstStyle>
          <a:p>
            <a:fld id="{DA87C987-EC8F-442F-864B-C708DE25FFA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91892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7C987-EC8F-442F-864B-C708DE25FFAC}" type="slidenum">
              <a:rPr lang="fr-FR" smtClean="0"/>
              <a:pPr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087999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indent="0">
              <a:buClr>
                <a:schemeClr val="bg1">
                  <a:lumMod val="50000"/>
                </a:schemeClr>
              </a:buClr>
              <a:buNone/>
            </a:pP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7C987-EC8F-442F-864B-C708DE25FFAC}" type="slidenum">
              <a:rPr lang="fr-FR" smtClean="0"/>
              <a:pPr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095697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7C987-EC8F-442F-864B-C708DE25FFAC}" type="slidenum">
              <a:rPr lang="fr-FR" smtClean="0"/>
              <a:pPr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750422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7C987-EC8F-442F-864B-C708DE25FFAC}" type="slidenum">
              <a:rPr lang="fr-FR" smtClean="0"/>
              <a:pPr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23465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7C987-EC8F-442F-864B-C708DE25FFAC}" type="slidenum">
              <a:rPr lang="fr-FR" smtClean="0"/>
              <a:pPr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198780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905003"/>
            <a:ext cx="100584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4572000"/>
            <a:ext cx="861568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Modifiez le style des sous-titres du masque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47821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10474871" y="1584960"/>
            <a:ext cx="2438399" cy="487680"/>
          </a:xfrm>
          <a:prstGeom prst="rect">
            <a:avLst/>
          </a:prstGeom>
        </p:spPr>
        <p:txBody>
          <a:bodyPr/>
          <a:lstStyle/>
          <a:p>
            <a:endParaRPr lang="fr-FR">
              <a:solidFill>
                <a:srgbClr val="2F2B2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9080750" y="2558120"/>
            <a:ext cx="5226641" cy="487680"/>
          </a:xfrm>
          <a:prstGeom prst="rect">
            <a:avLst/>
          </a:prstGeom>
        </p:spPr>
        <p:txBody>
          <a:bodyPr/>
          <a:lstStyle/>
          <a:p>
            <a:endParaRPr lang="fr-FR">
              <a:solidFill>
                <a:srgbClr val="2F2B2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6A264-501D-408F-A483-626F7A3C6E2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003362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336800" cy="5851525"/>
          </a:xfrm>
        </p:spPr>
        <p:txBody>
          <a:bodyPr vert="eaVert" anchor="b" anchorCtr="0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10474871" y="1584960"/>
            <a:ext cx="2438399" cy="487680"/>
          </a:xfrm>
          <a:prstGeom prst="rect">
            <a:avLst/>
          </a:prstGeom>
        </p:spPr>
        <p:txBody>
          <a:bodyPr/>
          <a:lstStyle/>
          <a:p>
            <a:endParaRPr lang="fr-FR">
              <a:solidFill>
                <a:srgbClr val="2F2B2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9080750" y="2558120"/>
            <a:ext cx="5226641" cy="487680"/>
          </a:xfrm>
          <a:prstGeom prst="rect">
            <a:avLst/>
          </a:prstGeom>
        </p:spPr>
        <p:txBody>
          <a:bodyPr/>
          <a:lstStyle/>
          <a:p>
            <a:endParaRPr lang="fr-FR">
              <a:solidFill>
                <a:srgbClr val="2F2B2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6A264-501D-408F-A483-626F7A3C6E2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775002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re et 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11203" y="88902"/>
            <a:ext cx="9548284" cy="92551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ableau 2"/>
          <p:cNvSpPr>
            <a:spLocks noGrp="1"/>
          </p:cNvSpPr>
          <p:nvPr>
            <p:ph type="tbl" idx="1"/>
          </p:nvPr>
        </p:nvSpPr>
        <p:spPr>
          <a:xfrm>
            <a:off x="1473200" y="1600201"/>
            <a:ext cx="10255251" cy="4646613"/>
          </a:xfrm>
        </p:spPr>
        <p:txBody>
          <a:bodyPr/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idx="10"/>
          </p:nvPr>
        </p:nvSpPr>
        <p:spPr>
          <a:xfrm>
            <a:off x="2743203" y="6569077"/>
            <a:ext cx="1301751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fr-FR" alt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idx="11"/>
          </p:nvPr>
        </p:nvSpPr>
        <p:spPr>
          <a:xfrm>
            <a:off x="11470218" y="6569077"/>
            <a:ext cx="245533" cy="365125"/>
          </a:xfrm>
        </p:spPr>
        <p:txBody>
          <a:bodyPr/>
          <a:lstStyle>
            <a:lvl1pPr>
              <a:defRPr/>
            </a:lvl1pPr>
          </a:lstStyle>
          <a:p>
            <a:fld id="{612D7B5A-DF76-4525-B0C2-3CB71B45553A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0441370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76587" y="6309320"/>
            <a:ext cx="731520" cy="39624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1F94358-C0B1-4329-8140-09F40D2FD6AA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282300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7" y="5486400"/>
            <a:ext cx="10212916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7" y="3852864"/>
            <a:ext cx="8180916" cy="163353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76587" y="6309320"/>
            <a:ext cx="731520" cy="396240"/>
          </a:xfrm>
        </p:spPr>
        <p:txBody>
          <a:bodyPr/>
          <a:lstStyle/>
          <a:p>
            <a:fld id="{6D66A264-501D-408F-A483-626F7A3C6E23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448517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536192"/>
            <a:ext cx="48768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92800" y="1536192"/>
            <a:ext cx="48768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16200000">
            <a:off x="10474871" y="1584960"/>
            <a:ext cx="2438399" cy="487680"/>
          </a:xfrm>
          <a:prstGeom prst="rect">
            <a:avLst/>
          </a:prstGeom>
        </p:spPr>
        <p:txBody>
          <a:bodyPr/>
          <a:lstStyle/>
          <a:p>
            <a:endParaRPr lang="fr-FR">
              <a:solidFill>
                <a:srgbClr val="2F2B2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16200000">
            <a:off x="9080750" y="2558120"/>
            <a:ext cx="5226641" cy="487680"/>
          </a:xfrm>
          <a:prstGeom prst="rect">
            <a:avLst/>
          </a:prstGeom>
        </p:spPr>
        <p:txBody>
          <a:bodyPr/>
          <a:lstStyle/>
          <a:p>
            <a:endParaRPr lang="fr-FR">
              <a:solidFill>
                <a:srgbClr val="2F2B2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6A264-501D-408F-A483-626F7A3C6E2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99928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4876800" cy="639763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48768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92800" y="1535114"/>
            <a:ext cx="4876800" cy="639763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92800" y="2174875"/>
            <a:ext cx="48768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 rot="16200000">
            <a:off x="10474871" y="1584960"/>
            <a:ext cx="2438399" cy="487680"/>
          </a:xfrm>
          <a:prstGeom prst="rect">
            <a:avLst/>
          </a:prstGeom>
        </p:spPr>
        <p:txBody>
          <a:bodyPr/>
          <a:lstStyle/>
          <a:p>
            <a:endParaRPr lang="fr-FR">
              <a:solidFill>
                <a:srgbClr val="2F2B2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 rot="16200000">
            <a:off x="9080750" y="2558120"/>
            <a:ext cx="5226641" cy="487680"/>
          </a:xfrm>
          <a:prstGeom prst="rect">
            <a:avLst/>
          </a:prstGeom>
        </p:spPr>
        <p:txBody>
          <a:bodyPr/>
          <a:lstStyle/>
          <a:p>
            <a:endParaRPr lang="fr-FR">
              <a:solidFill>
                <a:srgbClr val="2F2B2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6A264-501D-408F-A483-626F7A3C6E2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53040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 rot="16200000">
            <a:off x="10474871" y="1584960"/>
            <a:ext cx="2438399" cy="487680"/>
          </a:xfrm>
          <a:prstGeom prst="rect">
            <a:avLst/>
          </a:prstGeom>
        </p:spPr>
        <p:txBody>
          <a:bodyPr/>
          <a:lstStyle/>
          <a:p>
            <a:endParaRPr lang="fr-FR">
              <a:solidFill>
                <a:srgbClr val="2F2B2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 rot="16200000">
            <a:off x="9080750" y="2558120"/>
            <a:ext cx="5226641" cy="487680"/>
          </a:xfrm>
          <a:prstGeom prst="rect">
            <a:avLst/>
          </a:prstGeom>
        </p:spPr>
        <p:txBody>
          <a:bodyPr/>
          <a:lstStyle/>
          <a:p>
            <a:endParaRPr lang="fr-FR">
              <a:solidFill>
                <a:srgbClr val="2F2B2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6A264-501D-408F-A483-626F7A3C6E2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663480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 rot="16200000">
            <a:off x="10474871" y="1584960"/>
            <a:ext cx="2438399" cy="487680"/>
          </a:xfrm>
          <a:prstGeom prst="rect">
            <a:avLst/>
          </a:prstGeom>
        </p:spPr>
        <p:txBody>
          <a:bodyPr/>
          <a:lstStyle/>
          <a:p>
            <a:endParaRPr lang="fr-FR">
              <a:solidFill>
                <a:srgbClr val="2F2B2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 rot="16200000">
            <a:off x="9080750" y="2558120"/>
            <a:ext cx="5226641" cy="487680"/>
          </a:xfrm>
          <a:prstGeom prst="rect">
            <a:avLst/>
          </a:prstGeom>
        </p:spPr>
        <p:txBody>
          <a:bodyPr/>
          <a:lstStyle/>
          <a:p>
            <a:endParaRPr lang="fr-FR">
              <a:solidFill>
                <a:srgbClr val="2F2B2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6A264-501D-408F-A483-626F7A3C6E2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5748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1" y="5495544"/>
            <a:ext cx="103632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6401" y="6096000"/>
            <a:ext cx="103632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16200000">
            <a:off x="10474871" y="1584960"/>
            <a:ext cx="2438399" cy="487680"/>
          </a:xfrm>
          <a:prstGeom prst="rect">
            <a:avLst/>
          </a:prstGeom>
        </p:spPr>
        <p:txBody>
          <a:bodyPr/>
          <a:lstStyle/>
          <a:p>
            <a:endParaRPr lang="fr-FR">
              <a:solidFill>
                <a:srgbClr val="2F2B2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16200000">
            <a:off x="9080750" y="2558120"/>
            <a:ext cx="5226641" cy="487680"/>
          </a:xfrm>
          <a:prstGeom prst="rect">
            <a:avLst/>
          </a:prstGeom>
        </p:spPr>
        <p:txBody>
          <a:bodyPr/>
          <a:lstStyle/>
          <a:p>
            <a:endParaRPr lang="fr-FR">
              <a:solidFill>
                <a:srgbClr val="2F2B2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6A264-501D-408F-A483-626F7A3C6E23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06400" y="381000"/>
            <a:ext cx="10363200" cy="4942840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1417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336" y="5495278"/>
            <a:ext cx="10363200" cy="594627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112776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2336" y="6096000"/>
            <a:ext cx="103632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 rot="16200000">
            <a:off x="10474871" y="1584960"/>
            <a:ext cx="2438399" cy="487680"/>
          </a:xfrm>
          <a:prstGeom prst="rect">
            <a:avLst/>
          </a:prstGeom>
        </p:spPr>
        <p:txBody>
          <a:bodyPr/>
          <a:lstStyle/>
          <a:p>
            <a:endParaRPr lang="fr-FR">
              <a:solidFill>
                <a:srgbClr val="2F2B2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D66A264-501D-408F-A483-626F7A3C6E23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 rot="16200000">
            <a:off x="9080750" y="2558120"/>
            <a:ext cx="5226641" cy="487680"/>
          </a:xfrm>
          <a:prstGeom prst="rect">
            <a:avLst/>
          </a:prstGeom>
        </p:spPr>
        <p:txBody>
          <a:bodyPr/>
          <a:lstStyle/>
          <a:p>
            <a:endParaRPr lang="fr-FR">
              <a:solidFill>
                <a:srgbClr val="2F2B2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49523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27380" y="79758"/>
            <a:ext cx="10105123" cy="9158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16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75717" y="6273120"/>
            <a:ext cx="731520" cy="324232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600">
                <a:solidFill>
                  <a:srgbClr val="777F77"/>
                </a:solidFill>
              </a:defRPr>
            </a:lvl1pPr>
          </a:lstStyle>
          <a:p>
            <a:r>
              <a:rPr lang="fr-FR" dirty="0"/>
              <a:t>(</a:t>
            </a:r>
            <a:fld id="{E9DEFE1C-F80E-4981-BE21-01C003059DD4}" type="slidenum">
              <a:rPr lang="fr-FR" smtClean="0"/>
              <a:pPr/>
              <a:t>‹N°›</a:t>
            </a:fld>
            <a:r>
              <a:rPr lang="fr-FR" dirty="0"/>
              <a:t>)</a:t>
            </a:r>
          </a:p>
        </p:txBody>
      </p:sp>
      <p:cxnSp>
        <p:nvCxnSpPr>
          <p:cNvPr id="10" name="Connecteur droit 9"/>
          <p:cNvCxnSpPr/>
          <p:nvPr/>
        </p:nvCxnSpPr>
        <p:spPr>
          <a:xfrm flipH="1" flipV="1">
            <a:off x="-23282" y="1052737"/>
            <a:ext cx="10655786" cy="18910"/>
          </a:xfrm>
          <a:prstGeom prst="line">
            <a:avLst/>
          </a:prstGeom>
          <a:ln w="28575">
            <a:solidFill>
              <a:srgbClr val="BCD0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 userDrawn="1"/>
        </p:nvSpPr>
        <p:spPr>
          <a:xfrm>
            <a:off x="11277600" y="5486400"/>
            <a:ext cx="9144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pSp>
        <p:nvGrpSpPr>
          <p:cNvPr id="20" name="Groupe 15"/>
          <p:cNvGrpSpPr>
            <a:grpSpLocks noChangeAspect="1"/>
          </p:cNvGrpSpPr>
          <p:nvPr userDrawn="1"/>
        </p:nvGrpSpPr>
        <p:grpSpPr>
          <a:xfrm>
            <a:off x="10877035" y="59222"/>
            <a:ext cx="1184482" cy="1270154"/>
            <a:chOff x="7858969" y="94596"/>
            <a:chExt cx="1285031" cy="1403819"/>
          </a:xfrm>
        </p:grpSpPr>
        <p:pic>
          <p:nvPicPr>
            <p:cNvPr id="21" name="Picture 3"/>
            <p:cNvPicPr>
              <a:picLocks noChangeAspect="1" noChangeArrowheads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8969" y="94596"/>
              <a:ext cx="1285031" cy="14038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32041" y="144432"/>
              <a:ext cx="899361" cy="7183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70713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3600" kern="1200" cap="none" spc="-100" baseline="0">
          <a:ln>
            <a:noFill/>
          </a:ln>
          <a:solidFill>
            <a:srgbClr val="777F77"/>
          </a:solidFill>
          <a:effectLst/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rgbClr val="BCD025"/>
        </a:buClr>
        <a:buFont typeface="Calibri" panose="020F0502020204030204" pitchFamily="34" charset="0"/>
        <a:buChar char="●"/>
        <a:defRPr sz="2400" kern="1200">
          <a:solidFill>
            <a:schemeClr val="tx2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640080" indent="-228600" algn="l" defTabSz="914400" rtl="0" eaLnBrk="1" latinLnBrk="0" hangingPunct="1">
        <a:spcBef>
          <a:spcPct val="20000"/>
        </a:spcBef>
        <a:buClr>
          <a:srgbClr val="9DA79D"/>
        </a:buClr>
        <a:buFont typeface="Calibri" panose="020F0502020204030204" pitchFamily="34" charset="0"/>
        <a:buChar char="●"/>
        <a:defRPr sz="2000" kern="1200">
          <a:solidFill>
            <a:schemeClr val="tx2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Une image contenant texte, capture d’écran, arbre&#10;&#10;Description générée automatiquement">
            <a:extLst>
              <a:ext uri="{FF2B5EF4-FFF2-40B4-BE49-F238E27FC236}">
                <a16:creationId xmlns:a16="http://schemas.microsoft.com/office/drawing/2014/main" xmlns="" id="{5547F667-2580-DA43-CF39-7C4665EECA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xmlns="" id="{41DD5ABB-6515-4D09-B8CF-7B4771D0CD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6A264-501D-408F-A483-626F7A3C6E23}" type="slidenum">
              <a:rPr lang="fr-FR" smtClean="0"/>
              <a:pPr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05694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BB5C2E20-F342-4535-86B4-E1BC87A04114}"/>
              </a:ext>
            </a:extLst>
          </p:cNvPr>
          <p:cNvSpPr/>
          <p:nvPr/>
        </p:nvSpPr>
        <p:spPr>
          <a:xfrm>
            <a:off x="10614369" y="79758"/>
            <a:ext cx="1530303" cy="13018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35E7FD6A-E918-4E92-9480-A361315F1E9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85" b="5444"/>
          <a:stretch/>
        </p:blipFill>
        <p:spPr>
          <a:xfrm>
            <a:off x="1246458" y="836712"/>
            <a:ext cx="9699083" cy="592331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7DF3A42E-D79E-41E9-9938-0CF3B2D991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930" y="1100517"/>
            <a:ext cx="1808870" cy="156208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E6E7C92A-4597-4087-BE4F-D09BBCD1EF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3392" y="666620"/>
            <a:ext cx="1844806" cy="1487149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FA0F8BA8-3356-4634-9F67-8199456641A3}"/>
              </a:ext>
            </a:extLst>
          </p:cNvPr>
          <p:cNvSpPr txBox="1"/>
          <p:nvPr/>
        </p:nvSpPr>
        <p:spPr>
          <a:xfrm>
            <a:off x="2588560" y="5199411"/>
            <a:ext cx="14970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latin typeface="Cambria" panose="02040503050406030204" pitchFamily="18" charset="0"/>
                <a:ea typeface="Cambria" panose="02040503050406030204" pitchFamily="18" charset="0"/>
              </a:rPr>
              <a:t>Haies : 226 km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720A5676-2595-4FA6-88D1-72A66C5D3EA8}"/>
              </a:ext>
            </a:extLst>
          </p:cNvPr>
          <p:cNvSpPr txBox="1"/>
          <p:nvPr/>
        </p:nvSpPr>
        <p:spPr>
          <a:xfrm>
            <a:off x="10196584" y="5199411"/>
            <a:ext cx="14970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latin typeface="Cambria" panose="02040503050406030204" pitchFamily="18" charset="0"/>
                <a:ea typeface="Cambria" panose="02040503050406030204" pitchFamily="18" charset="0"/>
              </a:rPr>
              <a:t>Haies : 107 km</a:t>
            </a:r>
          </a:p>
        </p:txBody>
      </p:sp>
      <p:sp>
        <p:nvSpPr>
          <p:cNvPr id="11" name="Espace réservé du numéro de diapositive 8">
            <a:extLst>
              <a:ext uri="{FF2B5EF4-FFF2-40B4-BE49-F238E27FC236}">
                <a16:creationId xmlns:a16="http://schemas.microsoft.com/office/drawing/2014/main" xmlns="" id="{842EC8B9-AD8C-4CFA-B30A-C727BB7BF99B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605332-24F0-4EE7-94CB-A6C3C9E1E407}" type="slidenum">
              <a:rPr lang="fr-FR" smtClean="0"/>
              <a:pPr/>
              <a:t>10</a:t>
            </a:fld>
            <a:endParaRPr lang="fr-FR" dirty="0"/>
          </a:p>
        </p:txBody>
      </p:sp>
      <p:sp>
        <p:nvSpPr>
          <p:cNvPr id="14" name="Titre 1">
            <a:extLst>
              <a:ext uri="{FF2B5EF4-FFF2-40B4-BE49-F238E27FC236}">
                <a16:creationId xmlns:a16="http://schemas.microsoft.com/office/drawing/2014/main" xmlns="" id="{B17D6B95-08CE-4FE8-917A-5C64F1BD433B}"/>
              </a:ext>
            </a:extLst>
          </p:cNvPr>
          <p:cNvSpPr txBox="1">
            <a:spLocks/>
          </p:cNvSpPr>
          <p:nvPr/>
        </p:nvSpPr>
        <p:spPr>
          <a:xfrm>
            <a:off x="527380" y="136905"/>
            <a:ext cx="10105123" cy="91583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none" spc="-100" baseline="0">
                <a:ln>
                  <a:noFill/>
                </a:ln>
                <a:solidFill>
                  <a:srgbClr val="777F77"/>
                </a:solidFill>
                <a:effectLst/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fr-FR" dirty="0"/>
              <a:t>Les bassins versants en 1984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42C38FE2-1F10-C1C7-0039-627AB99E28AD}"/>
              </a:ext>
            </a:extLst>
          </p:cNvPr>
          <p:cNvSpPr txBox="1"/>
          <p:nvPr/>
        </p:nvSpPr>
        <p:spPr>
          <a:xfrm>
            <a:off x="9696400" y="6631468"/>
            <a:ext cx="247227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dirty="0"/>
              <a:t>Mathilde Guillemois, IDEES Caen</a:t>
            </a:r>
          </a:p>
        </p:txBody>
      </p:sp>
    </p:spTree>
    <p:extLst>
      <p:ext uri="{BB962C8B-B14F-4D97-AF65-F5344CB8AC3E}">
        <p14:creationId xmlns:p14="http://schemas.microsoft.com/office/powerpoint/2010/main" val="12598767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FDEFDB2C-0DEF-4B14-B323-41DB37C8FB97}"/>
              </a:ext>
            </a:extLst>
          </p:cNvPr>
          <p:cNvSpPr/>
          <p:nvPr/>
        </p:nvSpPr>
        <p:spPr>
          <a:xfrm>
            <a:off x="10614369" y="79758"/>
            <a:ext cx="1530303" cy="13018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C8154A0F-D480-4860-AD81-44FA51E2184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63" b="5565"/>
          <a:stretch/>
        </p:blipFill>
        <p:spPr>
          <a:xfrm>
            <a:off x="1246458" y="836712"/>
            <a:ext cx="9699083" cy="592331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0C079BB8-BE11-4BF7-8C46-5471B03289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6764" y="689041"/>
            <a:ext cx="1938062" cy="146472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7CF82B48-9C7B-481A-A7BA-272351C8A9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60" y="1100517"/>
            <a:ext cx="2025714" cy="1504936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FE4828C1-C129-46BB-87EC-7D39B60AC4A1}"/>
              </a:ext>
            </a:extLst>
          </p:cNvPr>
          <p:cNvSpPr txBox="1"/>
          <p:nvPr/>
        </p:nvSpPr>
        <p:spPr>
          <a:xfrm>
            <a:off x="2588560" y="5199411"/>
            <a:ext cx="14970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latin typeface="Cambria" panose="02040503050406030204" pitchFamily="18" charset="0"/>
                <a:ea typeface="Cambria" panose="02040503050406030204" pitchFamily="18" charset="0"/>
              </a:rPr>
              <a:t>Haies : 181 km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E6CFFB17-CAF2-43AB-933A-6F14130BDF84}"/>
              </a:ext>
            </a:extLst>
          </p:cNvPr>
          <p:cNvSpPr txBox="1"/>
          <p:nvPr/>
        </p:nvSpPr>
        <p:spPr>
          <a:xfrm>
            <a:off x="10196584" y="5199411"/>
            <a:ext cx="14970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latin typeface="Cambria" panose="02040503050406030204" pitchFamily="18" charset="0"/>
                <a:ea typeface="Cambria" panose="02040503050406030204" pitchFamily="18" charset="0"/>
              </a:rPr>
              <a:t>Haies : 73 km</a:t>
            </a:r>
          </a:p>
        </p:txBody>
      </p:sp>
      <p:sp>
        <p:nvSpPr>
          <p:cNvPr id="11" name="Espace réservé du numéro de diapositive 8">
            <a:extLst>
              <a:ext uri="{FF2B5EF4-FFF2-40B4-BE49-F238E27FC236}">
                <a16:creationId xmlns:a16="http://schemas.microsoft.com/office/drawing/2014/main" xmlns="" id="{62121586-3899-4AC3-ADED-FD415060638D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605332-24F0-4EE7-94CB-A6C3C9E1E407}" type="slidenum">
              <a:rPr lang="fr-FR" smtClean="0"/>
              <a:pPr/>
              <a:t>11</a:t>
            </a:fld>
            <a:endParaRPr lang="fr-FR" dirty="0"/>
          </a:p>
        </p:txBody>
      </p:sp>
      <p:sp>
        <p:nvSpPr>
          <p:cNvPr id="14" name="Titre 1">
            <a:extLst>
              <a:ext uri="{FF2B5EF4-FFF2-40B4-BE49-F238E27FC236}">
                <a16:creationId xmlns:a16="http://schemas.microsoft.com/office/drawing/2014/main" xmlns="" id="{350F0E9D-7733-4501-A249-14B71709B4FB}"/>
              </a:ext>
            </a:extLst>
          </p:cNvPr>
          <p:cNvSpPr txBox="1">
            <a:spLocks/>
          </p:cNvSpPr>
          <p:nvPr/>
        </p:nvSpPr>
        <p:spPr>
          <a:xfrm>
            <a:off x="527380" y="136905"/>
            <a:ext cx="10105123" cy="91583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none" spc="-100" baseline="0">
                <a:ln>
                  <a:noFill/>
                </a:ln>
                <a:solidFill>
                  <a:srgbClr val="777F77"/>
                </a:solidFill>
                <a:effectLst/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fr-FR" dirty="0"/>
              <a:t>Les bassins versants en 2020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67E30B26-BFD5-64D0-2702-40EDC43C6BB2}"/>
              </a:ext>
            </a:extLst>
          </p:cNvPr>
          <p:cNvSpPr txBox="1"/>
          <p:nvPr/>
        </p:nvSpPr>
        <p:spPr>
          <a:xfrm>
            <a:off x="9696400" y="6631468"/>
            <a:ext cx="247227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dirty="0"/>
              <a:t>Mathilde Guillemois, IDEES Caen</a:t>
            </a:r>
          </a:p>
        </p:txBody>
      </p:sp>
    </p:spTree>
    <p:extLst>
      <p:ext uri="{BB962C8B-B14F-4D97-AF65-F5344CB8AC3E}">
        <p14:creationId xmlns:p14="http://schemas.microsoft.com/office/powerpoint/2010/main" val="2237937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5B1EA1EB-B2E9-4387-886E-A20BC817E389}"/>
              </a:ext>
            </a:extLst>
          </p:cNvPr>
          <p:cNvSpPr/>
          <p:nvPr/>
        </p:nvSpPr>
        <p:spPr>
          <a:xfrm>
            <a:off x="7616852" y="1700808"/>
            <a:ext cx="4384276" cy="43266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6" name="Espace réservé du texte 5">
            <a:extLst>
              <a:ext uri="{FF2B5EF4-FFF2-40B4-BE49-F238E27FC236}">
                <a16:creationId xmlns:a16="http://schemas.microsoft.com/office/drawing/2014/main" xmlns="" id="{F2309D0B-456F-4C0F-8D38-5FF201502080}"/>
              </a:ext>
            </a:extLst>
          </p:cNvPr>
          <p:cNvSpPr txBox="1">
            <a:spLocks/>
          </p:cNvSpPr>
          <p:nvPr/>
        </p:nvSpPr>
        <p:spPr>
          <a:xfrm>
            <a:off x="7649866" y="1603537"/>
            <a:ext cx="4318248" cy="1029127"/>
          </a:xfrm>
          <a:prstGeom prst="rect">
            <a:avLst/>
          </a:prstGeom>
          <a:noFill/>
          <a:effectLst/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defRPr/>
            </a:pPr>
            <a:r>
              <a:rPr lang="fr-FR" sz="1600" b="1" dirty="0">
                <a:solidFill>
                  <a:srgbClr val="9966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Des évolutions paysagères contrastées 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1830 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Symbol" panose="05050102010706020507" pitchFamily="18" charset="2"/>
              </a:rPr>
              <a:t> 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1944 : vague herbagère </a:t>
            </a:r>
            <a:r>
              <a:rPr kumimoji="0" lang="fr-FR" sz="16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plus tôt et intense sur le bassin de la Divette </a:t>
            </a:r>
          </a:p>
        </p:txBody>
      </p:sp>
      <p:sp>
        <p:nvSpPr>
          <p:cNvPr id="10" name="Espace réservé du numéro de diapositive 8">
            <a:extLst>
              <a:ext uri="{FF2B5EF4-FFF2-40B4-BE49-F238E27FC236}">
                <a16:creationId xmlns:a16="http://schemas.microsoft.com/office/drawing/2014/main" xmlns="" id="{746DB19F-F4CC-4BA0-89C5-708D2FC10445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605332-24F0-4EE7-94CB-A6C3C9E1E407}" type="slidenum">
              <a:rPr lang="fr-FR" smtClean="0"/>
              <a:pPr/>
              <a:t>12</a:t>
            </a:fld>
            <a:endParaRPr lang="fr-FR" dirty="0"/>
          </a:p>
        </p:txBody>
      </p:sp>
      <p:sp>
        <p:nvSpPr>
          <p:cNvPr id="12" name="Titre 1">
            <a:extLst>
              <a:ext uri="{FF2B5EF4-FFF2-40B4-BE49-F238E27FC236}">
                <a16:creationId xmlns:a16="http://schemas.microsoft.com/office/drawing/2014/main" xmlns="" id="{5BA20DA8-FC3B-4DDB-99F6-B8AE0BA7D501}"/>
              </a:ext>
            </a:extLst>
          </p:cNvPr>
          <p:cNvSpPr txBox="1">
            <a:spLocks/>
          </p:cNvSpPr>
          <p:nvPr/>
        </p:nvSpPr>
        <p:spPr>
          <a:xfrm>
            <a:off x="542415" y="254448"/>
            <a:ext cx="10105123" cy="65184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none" spc="-100" baseline="0">
                <a:ln>
                  <a:noFill/>
                </a:ln>
                <a:solidFill>
                  <a:srgbClr val="777F77"/>
                </a:solidFill>
                <a:effectLst/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fr-FR" dirty="0"/>
              <a:t>Evolution des trajectoires paysagères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3A6363A6-A877-4CA8-B210-3DC5FC3C13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0166" y="1638427"/>
            <a:ext cx="6750379" cy="4433629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DE497DE4-AFEB-4709-8598-679AD7C9B68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09" t="48611" r="38605" b="37361"/>
          <a:stretch/>
        </p:blipFill>
        <p:spPr>
          <a:xfrm>
            <a:off x="542415" y="1309035"/>
            <a:ext cx="816959" cy="565096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3D5197C3-4548-4E1E-985B-670C9DBDDCBB}"/>
              </a:ext>
            </a:extLst>
          </p:cNvPr>
          <p:cNvSpPr txBox="1"/>
          <p:nvPr/>
        </p:nvSpPr>
        <p:spPr>
          <a:xfrm>
            <a:off x="7647558" y="2729935"/>
            <a:ext cx="4384276" cy="23780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Bef>
                <a:spcPts val="1000"/>
              </a:spcBef>
              <a:defRPr/>
            </a:pPr>
            <a:r>
              <a:rPr lang="fr-FR" sz="1600" b="1" dirty="0">
                <a:latin typeface="Calibri" panose="020F0502020204030204" pitchFamily="34" charset="0"/>
                <a:cs typeface="Calibri" panose="020F0502020204030204" pitchFamily="34" charset="0"/>
              </a:rPr>
              <a:t>A partir des années 1960 : Intensification agricole</a:t>
            </a:r>
          </a:p>
          <a:p>
            <a:pPr marL="285750" indent="-285750" algn="just">
              <a:lnSpc>
                <a:spcPct val="90000"/>
              </a:lnSpc>
              <a:spcBef>
                <a:spcPts val="1000"/>
              </a:spcBef>
              <a:buFont typeface="Courier New" panose="02070309020205020404" pitchFamily="49" charset="0"/>
              <a:buChar char="o"/>
              <a:defRPr/>
            </a:pP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Simplification de l’organisation du paysage agricole.</a:t>
            </a:r>
          </a:p>
          <a:p>
            <a:pPr marL="285750" indent="-285750" algn="just">
              <a:lnSpc>
                <a:spcPct val="90000"/>
              </a:lnSpc>
              <a:spcBef>
                <a:spcPts val="1000"/>
              </a:spcBef>
              <a:buFont typeface="Courier New" panose="02070309020205020404" pitchFamily="49" charset="0"/>
              <a:buChar char="o"/>
              <a:defRPr/>
            </a:pP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Bifurcation des trajectoires paysagères :</a:t>
            </a:r>
          </a:p>
          <a:p>
            <a:pPr marL="742950" lvl="1" indent="-285750" algn="just">
              <a:lnSpc>
                <a:spcPct val="90000"/>
              </a:lnSpc>
              <a:spcBef>
                <a:spcPts val="1000"/>
              </a:spcBef>
              <a:buFont typeface="Courier New" panose="02070309020205020404" pitchFamily="49" charset="0"/>
              <a:buChar char="o"/>
              <a:defRPr/>
            </a:pPr>
            <a:r>
              <a:rPr lang="fr-FR" sz="1600" b="1" u="sng" dirty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Dès les années 1960 </a:t>
            </a:r>
            <a:r>
              <a:rPr lang="fr-FR" sz="1600" dirty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pour le Tortillon + 330 ha de cultures. </a:t>
            </a:r>
          </a:p>
          <a:p>
            <a:pPr marL="742950" lvl="1" indent="-285750" algn="just">
              <a:lnSpc>
                <a:spcPct val="90000"/>
              </a:lnSpc>
              <a:spcBef>
                <a:spcPts val="1000"/>
              </a:spcBef>
              <a:buFont typeface="Courier New" panose="02070309020205020404" pitchFamily="49" charset="0"/>
              <a:buChar char="o"/>
              <a:defRPr/>
            </a:pPr>
            <a:r>
              <a:rPr lang="fr-FR" sz="1600" b="1" dirty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A partir des a</a:t>
            </a:r>
            <a:r>
              <a:rPr lang="fr-FR" sz="1600" b="1" u="sng" dirty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nnées 1990 </a:t>
            </a:r>
            <a:r>
              <a:rPr lang="fr-FR" sz="1600" dirty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pour la Divette  +87 ha de cultures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xmlns="" id="{F192C21C-74F6-42B1-BB70-BD9B46329D00}"/>
              </a:ext>
            </a:extLst>
          </p:cNvPr>
          <p:cNvCxnSpPr/>
          <p:nvPr/>
        </p:nvCxnSpPr>
        <p:spPr>
          <a:xfrm>
            <a:off x="4439816" y="2165364"/>
            <a:ext cx="0" cy="3243692"/>
          </a:xfrm>
          <a:prstGeom prst="line">
            <a:avLst/>
          </a:prstGeom>
          <a:ln w="38100"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D43C60FD-29A6-41D2-8DBF-9B714975766A}"/>
              </a:ext>
            </a:extLst>
          </p:cNvPr>
          <p:cNvSpPr txBox="1"/>
          <p:nvPr/>
        </p:nvSpPr>
        <p:spPr>
          <a:xfrm>
            <a:off x="8037376" y="5301223"/>
            <a:ext cx="3889648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00" dirty="0"/>
              <a:t>Les trajectoires des paysages sont contrastées : opposition entre le maintien et la modernisation du parcellaire bocager</a:t>
            </a:r>
          </a:p>
        </p:txBody>
      </p:sp>
      <p:sp>
        <p:nvSpPr>
          <p:cNvPr id="16" name="Flèche : angle droit 15">
            <a:extLst>
              <a:ext uri="{FF2B5EF4-FFF2-40B4-BE49-F238E27FC236}">
                <a16:creationId xmlns:a16="http://schemas.microsoft.com/office/drawing/2014/main" xmlns="" id="{FD32ECA1-6E18-42F3-870E-6A5FF9462781}"/>
              </a:ext>
            </a:extLst>
          </p:cNvPr>
          <p:cNvSpPr/>
          <p:nvPr/>
        </p:nvSpPr>
        <p:spPr>
          <a:xfrm rot="5400000">
            <a:off x="7431967" y="5194614"/>
            <a:ext cx="707608" cy="822321"/>
          </a:xfrm>
          <a:prstGeom prst="bentUpArrow">
            <a:avLst/>
          </a:prstGeom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29527AE9-97BE-ED69-483C-AE0C1BF34B08}"/>
              </a:ext>
            </a:extLst>
          </p:cNvPr>
          <p:cNvSpPr txBox="1"/>
          <p:nvPr/>
        </p:nvSpPr>
        <p:spPr>
          <a:xfrm>
            <a:off x="9696400" y="6631468"/>
            <a:ext cx="247227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dirty="0"/>
              <a:t>Mathilde Guillemois, IDEES Caen</a:t>
            </a:r>
          </a:p>
        </p:txBody>
      </p:sp>
    </p:spTree>
    <p:extLst>
      <p:ext uri="{BB962C8B-B14F-4D97-AF65-F5344CB8AC3E}">
        <p14:creationId xmlns:p14="http://schemas.microsoft.com/office/powerpoint/2010/main" val="1566067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numéro de diapositive 8">
            <a:extLst>
              <a:ext uri="{FF2B5EF4-FFF2-40B4-BE49-F238E27FC236}">
                <a16:creationId xmlns:a16="http://schemas.microsoft.com/office/drawing/2014/main" xmlns="" id="{746DB19F-F4CC-4BA0-89C5-708D2FC10445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605332-24F0-4EE7-94CB-A6C3C9E1E407}" type="slidenum">
              <a:rPr lang="fr-FR" smtClean="0"/>
              <a:pPr/>
              <a:t>13</a:t>
            </a:fld>
            <a:endParaRPr lang="fr-FR" dirty="0"/>
          </a:p>
        </p:txBody>
      </p:sp>
      <p:sp>
        <p:nvSpPr>
          <p:cNvPr id="12" name="Titre 1">
            <a:extLst>
              <a:ext uri="{FF2B5EF4-FFF2-40B4-BE49-F238E27FC236}">
                <a16:creationId xmlns:a16="http://schemas.microsoft.com/office/drawing/2014/main" xmlns="" id="{F01310DE-ECBF-4864-8019-F2A25BBF13DF}"/>
              </a:ext>
            </a:extLst>
          </p:cNvPr>
          <p:cNvSpPr txBox="1">
            <a:spLocks/>
          </p:cNvSpPr>
          <p:nvPr/>
        </p:nvSpPr>
        <p:spPr>
          <a:xfrm>
            <a:off x="542415" y="254448"/>
            <a:ext cx="10105123" cy="65184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none" spc="-100" baseline="0">
                <a:ln>
                  <a:noFill/>
                </a:ln>
                <a:solidFill>
                  <a:srgbClr val="777F77"/>
                </a:solidFill>
                <a:effectLst/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fr-FR" dirty="0"/>
              <a:t>Evolution des trajectoires paysagères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xmlns="" id="{03D06689-C17D-483D-BF2A-FAFC85D896FD}"/>
              </a:ext>
            </a:extLst>
          </p:cNvPr>
          <p:cNvSpPr txBox="1"/>
          <p:nvPr/>
        </p:nvSpPr>
        <p:spPr>
          <a:xfrm>
            <a:off x="6456040" y="1916832"/>
            <a:ext cx="5479862" cy="318548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>
              <a:spcBef>
                <a:spcPts val="1000"/>
              </a:spcBef>
              <a:defRPr/>
            </a:pPr>
            <a:r>
              <a:rPr lang="fr-FR" sz="1600" b="1" dirty="0">
                <a:solidFill>
                  <a:srgbClr val="996633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Lien entre les modifications de l’occupation du sol et l’agrandissement de la maille parcellaire : </a:t>
            </a:r>
          </a:p>
          <a:p>
            <a:pPr marL="285750" indent="-285750" algn="just">
              <a:spcBef>
                <a:spcPts val="1000"/>
              </a:spcBef>
              <a:buFont typeface="Courier New" panose="02070309020205020404" pitchFamily="49" charset="0"/>
              <a:buChar char="o"/>
              <a:defRPr/>
            </a:pPr>
            <a:r>
              <a:rPr lang="fr-FR" sz="1600" u="sng" dirty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Pour la Tortillon : </a:t>
            </a:r>
            <a:r>
              <a:rPr lang="fr-FR" sz="1600" dirty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Fortes modifications de l’occupation du sol </a:t>
            </a:r>
            <a:r>
              <a:rPr lang="fr-FR" sz="1600" dirty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Symbol" panose="05050102010706020507" pitchFamily="18" charset="2"/>
              </a:rPr>
              <a:t> agrandissement des surfaces </a:t>
            </a:r>
            <a:r>
              <a:rPr lang="fr-FR" sz="1600" b="1" dirty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Symbol" panose="05050102010706020507" pitchFamily="18" charset="2"/>
              </a:rPr>
              <a:t> 63% des parcelles ont une superficie supérieure à 3ha en 2020</a:t>
            </a:r>
            <a:endParaRPr lang="fr-FR" sz="1600" b="1" dirty="0">
              <a:solidFill>
                <a:srgbClr val="000000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285750" indent="-285750" algn="just">
              <a:spcBef>
                <a:spcPts val="1000"/>
              </a:spcBef>
              <a:buFont typeface="Courier New" panose="02070309020205020404" pitchFamily="49" charset="0"/>
              <a:buChar char="o"/>
              <a:defRPr/>
            </a:pPr>
            <a:r>
              <a:rPr lang="fr-FR" sz="1600" u="sng" dirty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Pour la Divette : </a:t>
            </a:r>
            <a:r>
              <a:rPr lang="fr-FR" sz="1600" dirty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Maintien des surfaces herbagères, léger essor des cultures </a:t>
            </a:r>
            <a:r>
              <a:rPr lang="fr-FR" sz="1600" dirty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Symbol" panose="05050102010706020507" pitchFamily="18" charset="2"/>
              </a:rPr>
              <a:t></a:t>
            </a:r>
            <a:r>
              <a:rPr lang="fr-FR" sz="1600" dirty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fr-FR" sz="1600" b="1" dirty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31% des parcelles ont une superficie entre 1 et 2 ha en 2020</a:t>
            </a:r>
          </a:p>
          <a:p>
            <a:pPr marL="742950" lvl="1" indent="-285750" algn="just">
              <a:spcBef>
                <a:spcPts val="1000"/>
              </a:spcBef>
              <a:buFont typeface="Courier New" panose="02070309020205020404" pitchFamily="49" charset="0"/>
              <a:buChar char="o"/>
              <a:defRPr/>
            </a:pPr>
            <a:r>
              <a:rPr lang="fr-FR" sz="1600" dirty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Le parcellaire actuel de la Divette se rapproche de celui du Tortillon en 1984 : occupation du sol et surfaces des parcelles.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11B87248-EA5F-4203-9286-E3F9461D0E6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61" r="57949"/>
          <a:stretch/>
        </p:blipFill>
        <p:spPr>
          <a:xfrm>
            <a:off x="694233" y="1264283"/>
            <a:ext cx="3960440" cy="2661501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17DB5992-81FB-47D1-A4E9-E3B32677C713}"/>
              </a:ext>
            </a:extLst>
          </p:cNvPr>
          <p:cNvSpPr/>
          <p:nvPr/>
        </p:nvSpPr>
        <p:spPr>
          <a:xfrm>
            <a:off x="2495600" y="1472320"/>
            <a:ext cx="648072" cy="1380616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7241B07E-4E74-4776-8275-48D45C199EFC}"/>
              </a:ext>
            </a:extLst>
          </p:cNvPr>
          <p:cNvSpPr/>
          <p:nvPr/>
        </p:nvSpPr>
        <p:spPr>
          <a:xfrm>
            <a:off x="7163958" y="4244803"/>
            <a:ext cx="4692682" cy="857515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C1B59DEA-18FD-4EE6-281C-C1C535DAAB3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97" t="9089"/>
          <a:stretch/>
        </p:blipFill>
        <p:spPr>
          <a:xfrm>
            <a:off x="436582" y="4045071"/>
            <a:ext cx="5659418" cy="2805575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808A45A5-EB1A-493C-A229-07F4F66144F7}"/>
              </a:ext>
            </a:extLst>
          </p:cNvPr>
          <p:cNvSpPr/>
          <p:nvPr/>
        </p:nvSpPr>
        <p:spPr>
          <a:xfrm>
            <a:off x="3654033" y="4221604"/>
            <a:ext cx="648072" cy="1080120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D66785F2-A298-41B4-5A87-96D2821AE4D3}"/>
              </a:ext>
            </a:extLst>
          </p:cNvPr>
          <p:cNvSpPr txBox="1"/>
          <p:nvPr/>
        </p:nvSpPr>
        <p:spPr>
          <a:xfrm>
            <a:off x="191344" y="1025582"/>
            <a:ext cx="33066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Distribution des parcelles par classe de superficie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83576275-2C3C-33C2-C12D-BB9A324BE38C}"/>
              </a:ext>
            </a:extLst>
          </p:cNvPr>
          <p:cNvSpPr txBox="1"/>
          <p:nvPr/>
        </p:nvSpPr>
        <p:spPr>
          <a:xfrm>
            <a:off x="9696400" y="6631468"/>
            <a:ext cx="247227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dirty="0"/>
              <a:t>Mathilde Guillemois, IDEES Caen</a:t>
            </a:r>
          </a:p>
        </p:txBody>
      </p:sp>
    </p:spTree>
    <p:extLst>
      <p:ext uri="{BB962C8B-B14F-4D97-AF65-F5344CB8AC3E}">
        <p14:creationId xmlns:p14="http://schemas.microsoft.com/office/powerpoint/2010/main" val="3943065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3" grpId="0" animBg="1"/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du texte 5">
            <a:extLst>
              <a:ext uri="{FF2B5EF4-FFF2-40B4-BE49-F238E27FC236}">
                <a16:creationId xmlns:a16="http://schemas.microsoft.com/office/drawing/2014/main" xmlns="" id="{A3261DEA-6A41-4B2C-9DB6-F7B31DA603EE}"/>
              </a:ext>
            </a:extLst>
          </p:cNvPr>
          <p:cNvSpPr txBox="1">
            <a:spLocks/>
          </p:cNvSpPr>
          <p:nvPr/>
        </p:nvSpPr>
        <p:spPr>
          <a:xfrm>
            <a:off x="7536160" y="2435787"/>
            <a:ext cx="4349997" cy="2485768"/>
          </a:xfrm>
          <a:prstGeom prst="rect">
            <a:avLst/>
          </a:prstGeom>
          <a:noFill/>
          <a:effectLst/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996633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Une transformation profonde du linéaire de haies depuis 1944 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sz="1600" b="1" dirty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61% de linéaires de haies supprimés depuis 1944 pour le Tortillon :</a:t>
            </a:r>
          </a:p>
          <a:p>
            <a:pPr marL="742950" lvl="1" indent="-285750" algn="just"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fr-FR" sz="1600" b="1" dirty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Dont près de la moitié sur la période 1944-1984.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25% de </a:t>
            </a:r>
            <a:r>
              <a:rPr lang="fr-FR" sz="1600" b="1" dirty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linéaires de 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ha</a:t>
            </a:r>
            <a:r>
              <a:rPr lang="fr-FR" sz="1600" b="1" dirty="0" err="1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ies</a:t>
            </a:r>
            <a:r>
              <a:rPr lang="fr-FR" sz="1600" b="1" dirty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supprimés depuis 1944 pour la Divette :</a:t>
            </a:r>
          </a:p>
          <a:p>
            <a:pPr marL="742950" lvl="1" indent="-285750" algn="just"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Dont plus de 10% sur la période 2000-2020.</a:t>
            </a:r>
            <a:endParaRPr kumimoji="0" lang="fr-FR" sz="16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R="0" lvl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fr-FR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r-FR" sz="1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xmlns="" id="{B0EF3412-A946-4208-AECC-DFAFEC99CB4A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605332-24F0-4EE7-94CB-A6C3C9E1E407}" type="slidenum">
              <a:rPr lang="fr-FR" smtClean="0"/>
              <a:pPr/>
              <a:t>14</a:t>
            </a:fld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D8B6408A-74D5-4D63-9AD3-70059ADFA4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47926"/>
            <a:ext cx="7213752" cy="4435226"/>
          </a:xfrm>
          <a:prstGeom prst="rect">
            <a:avLst/>
          </a:prstGeom>
        </p:spPr>
      </p:pic>
      <p:sp>
        <p:nvSpPr>
          <p:cNvPr id="10" name="Titre 1">
            <a:extLst>
              <a:ext uri="{FF2B5EF4-FFF2-40B4-BE49-F238E27FC236}">
                <a16:creationId xmlns:a16="http://schemas.microsoft.com/office/drawing/2014/main" xmlns="" id="{C3EF0CC8-D1D8-4EBD-8774-545E9FBC5993}"/>
              </a:ext>
            </a:extLst>
          </p:cNvPr>
          <p:cNvSpPr txBox="1">
            <a:spLocks/>
          </p:cNvSpPr>
          <p:nvPr/>
        </p:nvSpPr>
        <p:spPr>
          <a:xfrm>
            <a:off x="542415" y="254448"/>
            <a:ext cx="10105123" cy="65184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none" spc="-100" baseline="0">
                <a:ln>
                  <a:noFill/>
                </a:ln>
                <a:solidFill>
                  <a:srgbClr val="777F77"/>
                </a:solidFill>
                <a:effectLst/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fr-FR" dirty="0"/>
              <a:t>Evolution des trajectoires paysagères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F871D804-5590-4EC8-923F-79A19540FEC7}"/>
              </a:ext>
            </a:extLst>
          </p:cNvPr>
          <p:cNvSpPr/>
          <p:nvPr/>
        </p:nvSpPr>
        <p:spPr>
          <a:xfrm>
            <a:off x="2576458" y="5964289"/>
            <a:ext cx="6034142" cy="71271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Quelles conséquences sur les dynamiques des ruissellements et des connectivités hydrologiques?</a:t>
            </a:r>
          </a:p>
        </p:txBody>
      </p:sp>
      <p:sp>
        <p:nvSpPr>
          <p:cNvPr id="8" name="Flèche : courbe vers la droite 7">
            <a:extLst>
              <a:ext uri="{FF2B5EF4-FFF2-40B4-BE49-F238E27FC236}">
                <a16:creationId xmlns:a16="http://schemas.microsoft.com/office/drawing/2014/main" xmlns="" id="{0BF5745B-C6A3-4241-A9FC-EB5EED309D61}"/>
              </a:ext>
            </a:extLst>
          </p:cNvPr>
          <p:cNvSpPr/>
          <p:nvPr/>
        </p:nvSpPr>
        <p:spPr>
          <a:xfrm>
            <a:off x="1775520" y="5999240"/>
            <a:ext cx="720080" cy="681711"/>
          </a:xfrm>
          <a:prstGeom prst="curvedRightArrow">
            <a:avLst/>
          </a:prstGeom>
          <a:solidFill>
            <a:srgbClr val="8AA7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EF2BC86B-00D9-6124-A3E1-F0DC2421341F}"/>
              </a:ext>
            </a:extLst>
          </p:cNvPr>
          <p:cNvSpPr txBox="1"/>
          <p:nvPr/>
        </p:nvSpPr>
        <p:spPr>
          <a:xfrm>
            <a:off x="9696400" y="6631468"/>
            <a:ext cx="247227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dirty="0"/>
              <a:t>Mathilde Guillemois, IDEES Caen</a:t>
            </a:r>
          </a:p>
        </p:txBody>
      </p:sp>
    </p:spTree>
    <p:extLst>
      <p:ext uri="{BB962C8B-B14F-4D97-AF65-F5344CB8AC3E}">
        <p14:creationId xmlns:p14="http://schemas.microsoft.com/office/powerpoint/2010/main" val="3938806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BDCECDDE-F583-420C-8511-F497773B79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3033"/>
            <a:ext cx="12192000" cy="4942271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1BBEBDDF-936D-4070-BB05-75B260686D71}"/>
              </a:ext>
            </a:extLst>
          </p:cNvPr>
          <p:cNvSpPr txBox="1"/>
          <p:nvPr/>
        </p:nvSpPr>
        <p:spPr>
          <a:xfrm>
            <a:off x="6645799" y="5817169"/>
            <a:ext cx="3576439" cy="8771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fr-FR" sz="1700" b="1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160 ha de surfaces traversées </a:t>
            </a:r>
            <a:r>
              <a:rPr lang="fr-FR" sz="17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et  connectées hydrologiquement au cours d’eau.</a:t>
            </a:r>
          </a:p>
        </p:txBody>
      </p:sp>
      <p:sp>
        <p:nvSpPr>
          <p:cNvPr id="22" name="Espace réservé du numéro de diapositive 8">
            <a:extLst>
              <a:ext uri="{FF2B5EF4-FFF2-40B4-BE49-F238E27FC236}">
                <a16:creationId xmlns:a16="http://schemas.microsoft.com/office/drawing/2014/main" xmlns="" id="{0D22AFCB-8B3E-44ED-B392-4E8BC3B2735C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605332-24F0-4EE7-94CB-A6C3C9E1E407}" type="slidenum">
              <a:rPr lang="fr-FR" smtClean="0"/>
              <a:pPr/>
              <a:t>15</a:t>
            </a:fld>
            <a:endParaRPr lang="fr-FR" dirty="0"/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xmlns="" id="{4A0FB4AC-F173-40C2-B5F0-8531679BFDDF}"/>
              </a:ext>
            </a:extLst>
          </p:cNvPr>
          <p:cNvSpPr txBox="1">
            <a:spLocks/>
          </p:cNvSpPr>
          <p:nvPr/>
        </p:nvSpPr>
        <p:spPr>
          <a:xfrm>
            <a:off x="174278" y="256049"/>
            <a:ext cx="10105123" cy="77531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none" spc="-100" baseline="0">
                <a:ln>
                  <a:noFill/>
                </a:ln>
                <a:solidFill>
                  <a:srgbClr val="777F77"/>
                </a:solidFill>
                <a:effectLst/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fr-FR" sz="2800" dirty="0"/>
              <a:t>Les connectivités hydrologiques dans les bassins en 1944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xmlns="" id="{8FEB2FD3-3343-420D-9013-4041FDF209DE}"/>
              </a:ext>
            </a:extLst>
          </p:cNvPr>
          <p:cNvSpPr txBox="1"/>
          <p:nvPr/>
        </p:nvSpPr>
        <p:spPr>
          <a:xfrm>
            <a:off x="1158173" y="5780111"/>
            <a:ext cx="4162272" cy="8771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1700" b="1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221 ha </a:t>
            </a:r>
            <a:r>
              <a:rPr lang="fr-FR" sz="17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de surfaces cultivées sont traversées par les écoulements et se connectent hydrologiquement au cours d’eau</a:t>
            </a:r>
          </a:p>
        </p:txBody>
      </p:sp>
      <p:sp>
        <p:nvSpPr>
          <p:cNvPr id="15" name="Flèche : courbe vers la droite 14">
            <a:extLst>
              <a:ext uri="{FF2B5EF4-FFF2-40B4-BE49-F238E27FC236}">
                <a16:creationId xmlns:a16="http://schemas.microsoft.com/office/drawing/2014/main" xmlns="" id="{172C1587-E9EF-4B9D-9203-846EC47E463D}"/>
              </a:ext>
            </a:extLst>
          </p:cNvPr>
          <p:cNvSpPr/>
          <p:nvPr/>
        </p:nvSpPr>
        <p:spPr>
          <a:xfrm>
            <a:off x="324614" y="5195903"/>
            <a:ext cx="748224" cy="1440160"/>
          </a:xfrm>
          <a:prstGeom prst="curvedRightArrow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6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6">
                  <a:lumMod val="40000"/>
                  <a:lumOff val="6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7" name="Flèche : courbe vers la droite 16">
            <a:extLst>
              <a:ext uri="{FF2B5EF4-FFF2-40B4-BE49-F238E27FC236}">
                <a16:creationId xmlns:a16="http://schemas.microsoft.com/office/drawing/2014/main" xmlns="" id="{20FEADF1-F775-4CE8-A033-65E317F475A7}"/>
              </a:ext>
            </a:extLst>
          </p:cNvPr>
          <p:cNvSpPr/>
          <p:nvPr/>
        </p:nvSpPr>
        <p:spPr>
          <a:xfrm>
            <a:off x="5621635" y="5217576"/>
            <a:ext cx="714926" cy="1138773"/>
          </a:xfrm>
          <a:prstGeom prst="curvedRightArrow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6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6">
                  <a:lumMod val="40000"/>
                  <a:lumOff val="6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8B0E2349-13F0-AD92-6E2F-6256BFCC6821}"/>
              </a:ext>
            </a:extLst>
          </p:cNvPr>
          <p:cNvSpPr txBox="1"/>
          <p:nvPr/>
        </p:nvSpPr>
        <p:spPr>
          <a:xfrm>
            <a:off x="9696400" y="6631468"/>
            <a:ext cx="247227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dirty="0"/>
              <a:t>Mathilde Guillemois, IDEES Caen</a:t>
            </a:r>
          </a:p>
        </p:txBody>
      </p:sp>
    </p:spTree>
    <p:extLst>
      <p:ext uri="{BB962C8B-B14F-4D97-AF65-F5344CB8AC3E}">
        <p14:creationId xmlns:p14="http://schemas.microsoft.com/office/powerpoint/2010/main" val="2316279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5" grpId="0" animBg="1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5BD50C46-DD3A-46A4-ABC1-22918E2D9B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9532"/>
            <a:ext cx="12192000" cy="4942271"/>
          </a:xfrm>
          <a:prstGeom prst="rect">
            <a:avLst/>
          </a:prstGeom>
        </p:spPr>
      </p:pic>
      <p:sp>
        <p:nvSpPr>
          <p:cNvPr id="22" name="Espace réservé du numéro de diapositive 8">
            <a:extLst>
              <a:ext uri="{FF2B5EF4-FFF2-40B4-BE49-F238E27FC236}">
                <a16:creationId xmlns:a16="http://schemas.microsoft.com/office/drawing/2014/main" xmlns="" id="{0D22AFCB-8B3E-44ED-B392-4E8BC3B2735C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605332-24F0-4EE7-94CB-A6C3C9E1E407}" type="slidenum">
              <a:rPr lang="fr-FR" smtClean="0"/>
              <a:pPr/>
              <a:t>16</a:t>
            </a:fld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0727D0BA-5EA6-4B55-BE42-47B45675AA16}"/>
              </a:ext>
            </a:extLst>
          </p:cNvPr>
          <p:cNvSpPr txBox="1"/>
          <p:nvPr/>
        </p:nvSpPr>
        <p:spPr>
          <a:xfrm>
            <a:off x="6378707" y="5520716"/>
            <a:ext cx="5493180" cy="113877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17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Augmentation des connectivités : </a:t>
            </a:r>
            <a:r>
              <a:rPr lang="fr-FR" sz="1700" b="1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313 hectares connectés :</a:t>
            </a:r>
            <a:endParaRPr lang="fr-FR" sz="1700" dirty="0"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7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Arasement des linéaires de haies (-23km)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700" u="sng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ET surtout le retournement des anciennes prairies en cultures + 180ha</a:t>
            </a:r>
            <a:endParaRPr lang="fr-FR" sz="1700" b="1" u="sng" dirty="0">
              <a:effectLst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0" name="Flèche : courbe vers la droite 9">
            <a:extLst>
              <a:ext uri="{FF2B5EF4-FFF2-40B4-BE49-F238E27FC236}">
                <a16:creationId xmlns:a16="http://schemas.microsoft.com/office/drawing/2014/main" xmlns="" id="{BBCAD819-2CEF-410F-A801-78193854F1E9}"/>
              </a:ext>
            </a:extLst>
          </p:cNvPr>
          <p:cNvSpPr/>
          <p:nvPr/>
        </p:nvSpPr>
        <p:spPr>
          <a:xfrm>
            <a:off x="5621635" y="5217576"/>
            <a:ext cx="714926" cy="1138773"/>
          </a:xfrm>
          <a:prstGeom prst="curvedRightArrow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6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6">
                  <a:lumMod val="40000"/>
                  <a:lumOff val="6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xmlns="" id="{68DD79BA-BBF2-46A7-B574-40E7E2829C67}"/>
              </a:ext>
            </a:extLst>
          </p:cNvPr>
          <p:cNvSpPr txBox="1">
            <a:spLocks/>
          </p:cNvSpPr>
          <p:nvPr/>
        </p:nvSpPr>
        <p:spPr>
          <a:xfrm>
            <a:off x="174278" y="256049"/>
            <a:ext cx="10105123" cy="77531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none" spc="-100" baseline="0">
                <a:ln>
                  <a:noFill/>
                </a:ln>
                <a:solidFill>
                  <a:srgbClr val="777F77"/>
                </a:solidFill>
                <a:effectLst/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fr-FR" sz="2800" dirty="0"/>
              <a:t>Les connectivités hydrologiques dans les bassins en 1984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B6DF4A94-1DAF-46AB-8FE0-74210373CEB5}"/>
              </a:ext>
            </a:extLst>
          </p:cNvPr>
          <p:cNvSpPr txBox="1"/>
          <p:nvPr/>
        </p:nvSpPr>
        <p:spPr>
          <a:xfrm>
            <a:off x="1130935" y="5602417"/>
            <a:ext cx="4316993" cy="113877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700" b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Helvetica" panose="020B0604020202020204" pitchFamily="34" charset="0"/>
              </a:defRPr>
            </a:lvl1pPr>
          </a:lstStyle>
          <a:p>
            <a:r>
              <a:rPr lang="fr-FR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Légère augmentation des parcelles connectées hydrologiquement : </a:t>
            </a:r>
            <a:r>
              <a:rPr lang="fr-FR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252 hectares.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0" u="sng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Agrandissement des cultures : de 0,8ha à 1,2ha</a:t>
            </a:r>
            <a:endParaRPr lang="fr-FR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Flèche : courbe vers la droite 16">
            <a:extLst>
              <a:ext uri="{FF2B5EF4-FFF2-40B4-BE49-F238E27FC236}">
                <a16:creationId xmlns:a16="http://schemas.microsoft.com/office/drawing/2014/main" xmlns="" id="{F1BC7F74-CA6F-46A6-82BB-3B6911F746E2}"/>
              </a:ext>
            </a:extLst>
          </p:cNvPr>
          <p:cNvSpPr/>
          <p:nvPr/>
        </p:nvSpPr>
        <p:spPr>
          <a:xfrm>
            <a:off x="277651" y="5161791"/>
            <a:ext cx="748224" cy="1440160"/>
          </a:xfrm>
          <a:prstGeom prst="curvedRightArrow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6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6">
                  <a:lumMod val="40000"/>
                  <a:lumOff val="6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93B5DEA1-09EC-5C26-9D00-81B658120DAA}"/>
              </a:ext>
            </a:extLst>
          </p:cNvPr>
          <p:cNvSpPr txBox="1"/>
          <p:nvPr/>
        </p:nvSpPr>
        <p:spPr>
          <a:xfrm>
            <a:off x="9696400" y="6631468"/>
            <a:ext cx="247227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dirty="0"/>
              <a:t>Mathilde Guillemois, IDEES Caen</a:t>
            </a:r>
          </a:p>
        </p:txBody>
      </p:sp>
    </p:spTree>
    <p:extLst>
      <p:ext uri="{BB962C8B-B14F-4D97-AF65-F5344CB8AC3E}">
        <p14:creationId xmlns:p14="http://schemas.microsoft.com/office/powerpoint/2010/main" val="3242671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5" grpId="0" animBg="1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5FAF2278-C0F6-4F81-A32D-AE533FB264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9531"/>
            <a:ext cx="12192000" cy="4942271"/>
          </a:xfrm>
          <a:prstGeom prst="rect">
            <a:avLst/>
          </a:prstGeom>
        </p:spPr>
      </p:pic>
      <p:sp>
        <p:nvSpPr>
          <p:cNvPr id="22" name="Espace réservé du numéro de diapositive 8">
            <a:extLst>
              <a:ext uri="{FF2B5EF4-FFF2-40B4-BE49-F238E27FC236}">
                <a16:creationId xmlns:a16="http://schemas.microsoft.com/office/drawing/2014/main" xmlns="" id="{0D22AFCB-8B3E-44ED-B392-4E8BC3B2735C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605332-24F0-4EE7-94CB-A6C3C9E1E407}" type="slidenum">
              <a:rPr lang="fr-FR" smtClean="0"/>
              <a:pPr/>
              <a:t>17</a:t>
            </a:fld>
            <a:endParaRPr lang="fr-FR" dirty="0"/>
          </a:p>
        </p:txBody>
      </p:sp>
      <p:sp>
        <p:nvSpPr>
          <p:cNvPr id="10" name="Flèche : courbe vers la droite 9">
            <a:extLst>
              <a:ext uri="{FF2B5EF4-FFF2-40B4-BE49-F238E27FC236}">
                <a16:creationId xmlns:a16="http://schemas.microsoft.com/office/drawing/2014/main" xmlns="" id="{BBCAD819-2CEF-410F-A801-78193854F1E9}"/>
              </a:ext>
            </a:extLst>
          </p:cNvPr>
          <p:cNvSpPr/>
          <p:nvPr/>
        </p:nvSpPr>
        <p:spPr>
          <a:xfrm>
            <a:off x="5801175" y="5217577"/>
            <a:ext cx="714926" cy="1138773"/>
          </a:xfrm>
          <a:prstGeom prst="curvedRightArrow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6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6">
                  <a:lumMod val="40000"/>
                  <a:lumOff val="6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xmlns="" id="{68DD79BA-BBF2-46A7-B574-40E7E2829C67}"/>
              </a:ext>
            </a:extLst>
          </p:cNvPr>
          <p:cNvSpPr txBox="1">
            <a:spLocks/>
          </p:cNvSpPr>
          <p:nvPr/>
        </p:nvSpPr>
        <p:spPr>
          <a:xfrm>
            <a:off x="174278" y="256049"/>
            <a:ext cx="10105123" cy="77531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none" spc="-100" baseline="0">
                <a:ln>
                  <a:noFill/>
                </a:ln>
                <a:solidFill>
                  <a:srgbClr val="777F77"/>
                </a:solidFill>
                <a:effectLst/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fr-FR" sz="2800" dirty="0"/>
              <a:t>Les connectivités hydrologiques dans les bassins en 2020</a:t>
            </a:r>
          </a:p>
        </p:txBody>
      </p:sp>
      <p:sp>
        <p:nvSpPr>
          <p:cNvPr id="17" name="Flèche : courbe vers la droite 16">
            <a:extLst>
              <a:ext uri="{FF2B5EF4-FFF2-40B4-BE49-F238E27FC236}">
                <a16:creationId xmlns:a16="http://schemas.microsoft.com/office/drawing/2014/main" xmlns="" id="{F1BC7F74-CA6F-46A6-82BB-3B6911F746E2}"/>
              </a:ext>
            </a:extLst>
          </p:cNvPr>
          <p:cNvSpPr/>
          <p:nvPr/>
        </p:nvSpPr>
        <p:spPr>
          <a:xfrm>
            <a:off x="277651" y="5161791"/>
            <a:ext cx="748224" cy="1440160"/>
          </a:xfrm>
          <a:prstGeom prst="curvedRightArrow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6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6">
                  <a:lumMod val="40000"/>
                  <a:lumOff val="6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4F8B5581-706D-4FF0-91E3-C9E4F462A09E}"/>
              </a:ext>
            </a:extLst>
          </p:cNvPr>
          <p:cNvSpPr txBox="1"/>
          <p:nvPr/>
        </p:nvSpPr>
        <p:spPr>
          <a:xfrm>
            <a:off x="6516101" y="5511705"/>
            <a:ext cx="4120113" cy="113877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1700" b="1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624 hectares sont connectés</a:t>
            </a:r>
            <a:r>
              <a:rPr lang="fr-FR" sz="1700" b="1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, soit 56% de la surface totale du bassin :</a:t>
            </a:r>
            <a:endParaRPr lang="fr-FR" sz="1700" dirty="0">
              <a:effectLst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700" u="sng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+ 100 ha de surfaces de cultures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700" u="sng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- 30 km de linéaires de haies</a:t>
            </a:r>
            <a:endParaRPr lang="fr-FR" sz="1700" u="sng" dirty="0">
              <a:effectLst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xmlns="" id="{6681EDBA-048A-410C-91F4-5F6D7DB83028}"/>
              </a:ext>
            </a:extLst>
          </p:cNvPr>
          <p:cNvSpPr txBox="1"/>
          <p:nvPr/>
        </p:nvSpPr>
        <p:spPr>
          <a:xfrm>
            <a:off x="1063110" y="5301208"/>
            <a:ext cx="4045642" cy="140038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1700" b="1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347 hectares sont connectés </a:t>
            </a:r>
            <a:r>
              <a:rPr lang="fr-FR" sz="17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soit une augmentation de 38% depuis 1984.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700" u="sng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Hausse des cultures +80 ha &gt; sous forme d’îlot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700" u="sng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-44 km de linéaires de haies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0BE491E5-F242-437A-56CC-47D4C164EE95}"/>
              </a:ext>
            </a:extLst>
          </p:cNvPr>
          <p:cNvSpPr txBox="1"/>
          <p:nvPr/>
        </p:nvSpPr>
        <p:spPr>
          <a:xfrm>
            <a:off x="9696400" y="6631468"/>
            <a:ext cx="247227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dirty="0"/>
              <a:t>Mathilde Guillemois, IDEES Caen</a:t>
            </a:r>
          </a:p>
        </p:txBody>
      </p:sp>
    </p:spTree>
    <p:extLst>
      <p:ext uri="{BB962C8B-B14F-4D97-AF65-F5344CB8AC3E}">
        <p14:creationId xmlns:p14="http://schemas.microsoft.com/office/powerpoint/2010/main" val="2862068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7" grpId="0" animBg="1"/>
      <p:bldP spid="19" grpId="0" animBg="1"/>
      <p:bldP spid="2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4DF3684B-7AC3-47B8-A640-11040B0E0C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96" y="1609624"/>
            <a:ext cx="6645828" cy="4411664"/>
          </a:xfrm>
          <a:prstGeom prst="rect">
            <a:avLst/>
          </a:prstGeom>
        </p:spPr>
      </p:pic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xmlns="" id="{A43ABFB1-614F-4B5A-92DB-3F82C61BB748}"/>
              </a:ext>
            </a:extLst>
          </p:cNvPr>
          <p:cNvSpPr txBox="1">
            <a:spLocks/>
          </p:cNvSpPr>
          <p:nvPr/>
        </p:nvSpPr>
        <p:spPr>
          <a:xfrm>
            <a:off x="7248128" y="1869198"/>
            <a:ext cx="4543969" cy="1305251"/>
          </a:xfrm>
          <a:prstGeom prst="rect">
            <a:avLst/>
          </a:prstGeom>
          <a:noFill/>
          <a:effectLst/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1500" b="1" i="0" u="none" strike="noStrike" kern="1200" cap="none" spc="0" normalizeH="0" baseline="0" noProof="0" dirty="0">
                <a:ln>
                  <a:noFill/>
                </a:ln>
                <a:solidFill>
                  <a:srgbClr val="996633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Une hausse continue </a:t>
            </a:r>
            <a:r>
              <a:rPr kumimoji="0" lang="fr-FR" sz="1500" b="1" i="0" u="none" strike="noStrike" kern="1200" cap="none" spc="0" normalizeH="0" noProof="0" dirty="0">
                <a:ln>
                  <a:noFill/>
                </a:ln>
                <a:solidFill>
                  <a:srgbClr val="996633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des connectivités hydrologiques</a:t>
            </a:r>
            <a:r>
              <a:rPr lang="fr-FR" sz="1500" b="1" dirty="0">
                <a:solidFill>
                  <a:srgbClr val="996633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  <a:endParaRPr kumimoji="0" lang="fr-FR" sz="1500" b="1" i="0" u="none" strike="noStrike" kern="1200" cap="none" spc="0" normalizeH="0" baseline="0" noProof="0" dirty="0">
              <a:ln>
                <a:noFill/>
              </a:ln>
              <a:solidFill>
                <a:srgbClr val="996633"/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285750" indent="-285750" algn="just">
              <a:buFont typeface="Courier New" panose="02070309020205020404" pitchFamily="49" charset="0"/>
              <a:buChar char="o"/>
              <a:defRPr/>
            </a:pPr>
            <a:r>
              <a:rPr lang="fr-FR" sz="1500" b="1" dirty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Multipliées par 4 </a:t>
            </a:r>
            <a:r>
              <a:rPr lang="fr-FR" sz="1500" dirty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entre 1944 et 2020 sur le bassin du Tortillon.</a:t>
            </a:r>
          </a:p>
          <a:p>
            <a:pPr marL="285750" indent="-285750" algn="just">
              <a:buFont typeface="Courier New" panose="02070309020205020404" pitchFamily="49" charset="0"/>
              <a:buChar char="o"/>
              <a:defRPr/>
            </a:pPr>
            <a:r>
              <a:rPr kumimoji="0" lang="fr-FR" sz="1500" b="1" i="0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Multipliées par 2 </a:t>
            </a:r>
            <a:r>
              <a:rPr lang="fr-FR" sz="1500" dirty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entre 2002 et 2020 sur le bassin de la Divette</a:t>
            </a:r>
          </a:p>
        </p:txBody>
      </p:sp>
      <p:sp>
        <p:nvSpPr>
          <p:cNvPr id="14" name="Espace réservé du numéro de diapositive 8">
            <a:extLst>
              <a:ext uri="{FF2B5EF4-FFF2-40B4-BE49-F238E27FC236}">
                <a16:creationId xmlns:a16="http://schemas.microsoft.com/office/drawing/2014/main" xmlns="" id="{2C472DD6-9D64-4AEC-8867-ED0B238A6584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605332-24F0-4EE7-94CB-A6C3C9E1E407}" type="slidenum">
              <a:rPr lang="fr-FR" smtClean="0"/>
              <a:pPr/>
              <a:t>18</a:t>
            </a:fld>
            <a:endParaRPr lang="fr-FR" dirty="0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xmlns="" id="{D3D25EE6-FAC3-4904-9588-F6DEE90E1306}"/>
              </a:ext>
            </a:extLst>
          </p:cNvPr>
          <p:cNvSpPr txBox="1">
            <a:spLocks/>
          </p:cNvSpPr>
          <p:nvPr/>
        </p:nvSpPr>
        <p:spPr>
          <a:xfrm>
            <a:off x="329368" y="326914"/>
            <a:ext cx="10105123" cy="65184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none" spc="-100" baseline="0">
                <a:ln>
                  <a:noFill/>
                </a:ln>
                <a:solidFill>
                  <a:srgbClr val="777F77"/>
                </a:solidFill>
                <a:effectLst/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fr-FR" sz="2800" dirty="0"/>
              <a:t>Une augmentation continue des connectivités hydrologiques</a:t>
            </a: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xmlns="" id="{2DDC6442-C2EA-4B0D-91BF-E0DDD916E6AC}"/>
              </a:ext>
            </a:extLst>
          </p:cNvPr>
          <p:cNvCxnSpPr>
            <a:cxnSpLocks/>
          </p:cNvCxnSpPr>
          <p:nvPr/>
        </p:nvCxnSpPr>
        <p:spPr>
          <a:xfrm>
            <a:off x="3935760" y="2985287"/>
            <a:ext cx="0" cy="1271577"/>
          </a:xfrm>
          <a:prstGeom prst="line">
            <a:avLst/>
          </a:prstGeom>
          <a:ln w="38100"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xmlns="" id="{1F48EE8A-DD1D-403A-9B51-97B0B7366398}"/>
              </a:ext>
            </a:extLst>
          </p:cNvPr>
          <p:cNvCxnSpPr>
            <a:cxnSpLocks/>
          </p:cNvCxnSpPr>
          <p:nvPr/>
        </p:nvCxnSpPr>
        <p:spPr>
          <a:xfrm>
            <a:off x="5303912" y="3645024"/>
            <a:ext cx="0" cy="1618959"/>
          </a:xfrm>
          <a:prstGeom prst="line">
            <a:avLst/>
          </a:prstGeom>
          <a:ln w="38100"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59A73D92-E281-4CA5-8B80-F0CDBD41BB0C}"/>
              </a:ext>
            </a:extLst>
          </p:cNvPr>
          <p:cNvSpPr txBox="1"/>
          <p:nvPr/>
        </p:nvSpPr>
        <p:spPr>
          <a:xfrm>
            <a:off x="7248128" y="3314318"/>
            <a:ext cx="4658394" cy="27622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Bef>
                <a:spcPts val="1000"/>
              </a:spcBef>
              <a:defRPr/>
            </a:pPr>
            <a:r>
              <a:rPr lang="fr-FR" sz="1500" b="1" dirty="0">
                <a:solidFill>
                  <a:srgbClr val="996633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Symbol" panose="05050102010706020507" pitchFamily="18" charset="2"/>
              </a:rPr>
              <a:t>Lien complexe entre les mutations paysagères et la hausse des connectivités hydrologiques </a:t>
            </a:r>
            <a:r>
              <a:rPr lang="fr-FR" sz="1500" dirty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Symbol" panose="05050102010706020507" pitchFamily="18" charset="2"/>
              </a:rPr>
              <a:t>: 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fr-FR" sz="1500" dirty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Symbol" panose="05050102010706020507" pitchFamily="18" charset="2"/>
              </a:rPr>
              <a:t>L’évolution du nombre de parcelles cultivées est l’un des facteurs de l’augmentation de la connectivité.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fr-FR" sz="1500" dirty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Symbol" panose="05050102010706020507" pitchFamily="18" charset="2"/>
              </a:rPr>
              <a:t>Effets de seuils : accélération en fonction de de la spatialisation et de l’intensité des mutations (arrachage d’une haie bloquante sur un versant par ex.).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fr-FR" sz="15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Symbol" panose="05050102010706020507" pitchFamily="18" charset="2"/>
              </a:rPr>
              <a:t>L’agencement des parcelles dans le bassin et leur proximité aux réseaux routiers</a:t>
            </a:r>
            <a:r>
              <a:rPr kumimoji="0" lang="fr-FR" sz="15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Symbol" panose="05050102010706020507" pitchFamily="18" charset="2"/>
              </a:rPr>
              <a:t> et de fossés et la présence de haies sont des facteurs déterminants.</a:t>
            </a:r>
            <a:endParaRPr kumimoji="0" lang="fr-FR" sz="15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  <a:sym typeface="Symbol" panose="05050102010706020507" pitchFamily="18" charset="2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FFC5C548-B66A-4238-AAA9-31C84F06C5A1}"/>
              </a:ext>
            </a:extLst>
          </p:cNvPr>
          <p:cNvSpPr/>
          <p:nvPr/>
        </p:nvSpPr>
        <p:spPr>
          <a:xfrm>
            <a:off x="7536160" y="5589240"/>
            <a:ext cx="4370362" cy="432048"/>
          </a:xfrm>
          <a:prstGeom prst="rect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ADBDFE82-B417-D92F-2872-F2710F35004A}"/>
              </a:ext>
            </a:extLst>
          </p:cNvPr>
          <p:cNvSpPr txBox="1"/>
          <p:nvPr/>
        </p:nvSpPr>
        <p:spPr>
          <a:xfrm>
            <a:off x="9696400" y="6631468"/>
            <a:ext cx="247227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dirty="0"/>
              <a:t>Mathilde Guillemois, IDEES Caen</a:t>
            </a:r>
          </a:p>
        </p:txBody>
      </p:sp>
    </p:spTree>
    <p:extLst>
      <p:ext uri="{BB962C8B-B14F-4D97-AF65-F5344CB8AC3E}">
        <p14:creationId xmlns:p14="http://schemas.microsoft.com/office/powerpoint/2010/main" val="680980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BC5C3BED-4DA6-4B87-88F8-A572EE589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rôle clef des haies bloquantes</a:t>
            </a:r>
          </a:p>
        </p:txBody>
      </p:sp>
      <p:pic>
        <p:nvPicPr>
          <p:cNvPr id="5" name="Image 4" descr="Une image contenant carte, texte&#10;&#10;Description générée automatiquement">
            <a:extLst>
              <a:ext uri="{FF2B5EF4-FFF2-40B4-BE49-F238E27FC236}">
                <a16:creationId xmlns:a16="http://schemas.microsoft.com/office/drawing/2014/main" xmlns="" id="{7DB456B2-6848-C19D-83B9-7DC4444D78A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53" r="5198" b="12568"/>
          <a:stretch/>
        </p:blipFill>
        <p:spPr>
          <a:xfrm>
            <a:off x="-168696" y="1869438"/>
            <a:ext cx="8559119" cy="3959138"/>
          </a:xfrm>
          <a:prstGeom prst="rect">
            <a:avLst/>
          </a:prstGeom>
        </p:spPr>
      </p:pic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52A72F05-90C5-4BEB-AF68-C982D474E4E4}"/>
              </a:ext>
            </a:extLst>
          </p:cNvPr>
          <p:cNvSpPr txBox="1">
            <a:spLocks/>
          </p:cNvSpPr>
          <p:nvPr/>
        </p:nvSpPr>
        <p:spPr>
          <a:xfrm>
            <a:off x="8390422" y="2612828"/>
            <a:ext cx="3501725" cy="2760387"/>
          </a:xfrm>
          <a:prstGeom prst="rect">
            <a:avLst/>
          </a:prstGeom>
          <a:solidFill>
            <a:schemeClr val="bg1"/>
          </a:solidFill>
          <a:effectLst/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defRPr/>
            </a:pPr>
            <a:r>
              <a:rPr lang="fr-FR" sz="1500" dirty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Symbol" panose="05050102010706020507" pitchFamily="18" charset="2"/>
              </a:rPr>
              <a:t>La présence des haies sur talus orientées perpendiculairement à la </a:t>
            </a:r>
            <a:r>
              <a:rPr lang="fr-FR" sz="1500" b="1" dirty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Symbol" panose="05050102010706020507" pitchFamily="18" charset="2"/>
              </a:rPr>
              <a:t>pente permettent de bloquer et de dévier les écoulements</a:t>
            </a:r>
            <a:r>
              <a:rPr lang="fr-FR" sz="1500" dirty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Symbol" panose="05050102010706020507" pitchFamily="18" charset="2"/>
              </a:rPr>
              <a:t>. Elles contribuent ainsi à limiter les connectivités.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®"/>
              <a:tabLst/>
              <a:defRPr/>
            </a:pPr>
            <a:r>
              <a:rPr lang="fr-FR" sz="15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En 2020 dans le Tortillon, les haies bloquantes permettent de réduire </a:t>
            </a:r>
            <a:r>
              <a:rPr lang="fr-FR" sz="1500" b="1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plus de 10% </a:t>
            </a:r>
            <a:r>
              <a:rPr lang="fr-FR" sz="15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la surface totale connectée hydrologiquement au cours d’eau.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®"/>
              <a:tabLst/>
              <a:defRPr/>
            </a:pPr>
            <a:r>
              <a:rPr lang="fr-FR" sz="1500" dirty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Contexte de diminution du linéaire de haies global depuis les années 1940.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ED4E2E24-587C-4FFF-9238-E34188A95AA4}"/>
              </a:ext>
            </a:extLst>
          </p:cNvPr>
          <p:cNvSpPr txBox="1"/>
          <p:nvPr/>
        </p:nvSpPr>
        <p:spPr>
          <a:xfrm>
            <a:off x="462439" y="1504603"/>
            <a:ext cx="6680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latin typeface="Cambria" panose="02040503050406030204" pitchFamily="18" charset="0"/>
                <a:ea typeface="Cambria" panose="02040503050406030204" pitchFamily="18" charset="0"/>
              </a:rPr>
              <a:t>Modélisations avec et sans ajout des linéaires de haies bloquantes dans le Tortillon en 2020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355CE295-93AC-4FA1-B2E6-F613B2AE846D}"/>
              </a:ext>
            </a:extLst>
          </p:cNvPr>
          <p:cNvSpPr txBox="1"/>
          <p:nvPr/>
        </p:nvSpPr>
        <p:spPr>
          <a:xfrm>
            <a:off x="7464152" y="5445224"/>
            <a:ext cx="4427996" cy="9787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®"/>
              <a:tabLst/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Symbol" panose="05050102010706020507" pitchFamily="18" charset="2"/>
              </a:rPr>
              <a:t>Leur préservation est donc un élément important pour limiter la multiplication des transferts hydro-sédimentaires</a:t>
            </a:r>
            <a:r>
              <a:rPr kumimoji="0" lang="fr-FR" sz="1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Symbol" panose="05050102010706020507" pitchFamily="18" charset="2"/>
              </a:rPr>
              <a:t> entre les parcelles agricoles et le cours d’eau. </a:t>
            </a:r>
          </a:p>
        </p:txBody>
      </p:sp>
      <p:sp>
        <p:nvSpPr>
          <p:cNvPr id="9" name="Flèche : courbe vers la droite 8">
            <a:extLst>
              <a:ext uri="{FF2B5EF4-FFF2-40B4-BE49-F238E27FC236}">
                <a16:creationId xmlns:a16="http://schemas.microsoft.com/office/drawing/2014/main" xmlns="" id="{7E49F5AE-EA24-4F6E-8C2B-71072E44F40D}"/>
              </a:ext>
            </a:extLst>
          </p:cNvPr>
          <p:cNvSpPr/>
          <p:nvPr/>
        </p:nvSpPr>
        <p:spPr>
          <a:xfrm rot="19340522">
            <a:off x="6009355" y="5472986"/>
            <a:ext cx="714926" cy="1138773"/>
          </a:xfrm>
          <a:prstGeom prst="curvedRightArrow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6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6">
                  <a:lumMod val="40000"/>
                  <a:lumOff val="6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xmlns="" id="{DE890DF1-2181-2667-C8BD-78838FC32E67}"/>
              </a:ext>
            </a:extLst>
          </p:cNvPr>
          <p:cNvCxnSpPr>
            <a:cxnSpLocks/>
          </p:cNvCxnSpPr>
          <p:nvPr/>
        </p:nvCxnSpPr>
        <p:spPr>
          <a:xfrm>
            <a:off x="3802571" y="3849007"/>
            <a:ext cx="421221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EB9572A9-E0C8-7A3F-77B1-A5387A8F4C91}"/>
              </a:ext>
            </a:extLst>
          </p:cNvPr>
          <p:cNvSpPr txBox="1"/>
          <p:nvPr/>
        </p:nvSpPr>
        <p:spPr>
          <a:xfrm>
            <a:off x="9696400" y="6631468"/>
            <a:ext cx="247227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dirty="0"/>
              <a:t>Mathilde Guillemois, IDEES Caen</a:t>
            </a:r>
          </a:p>
        </p:txBody>
      </p:sp>
      <p:sp>
        <p:nvSpPr>
          <p:cNvPr id="6" name="Espace réservé du numéro de diapositive 8">
            <a:extLst>
              <a:ext uri="{FF2B5EF4-FFF2-40B4-BE49-F238E27FC236}">
                <a16:creationId xmlns:a16="http://schemas.microsoft.com/office/drawing/2014/main" xmlns="" id="{7FCE2C2B-B986-89A6-69C9-D240CA32C42F}"/>
              </a:ext>
            </a:extLst>
          </p:cNvPr>
          <p:cNvSpPr txBox="1">
            <a:spLocks/>
          </p:cNvSpPr>
          <p:nvPr/>
        </p:nvSpPr>
        <p:spPr>
          <a:xfrm>
            <a:off x="8616280" y="63973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605332-24F0-4EE7-94CB-A6C3C9E1E407}" type="slidenum">
              <a:rPr lang="fr-FR" smtClean="0"/>
              <a:pPr/>
              <a:t>19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60575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800" dirty="0"/>
              <a:t>Le bocage, un paysage emblématique de la Normandie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709A319A-103F-4796-A4F2-A8E2D7CA9F9D}"/>
              </a:ext>
            </a:extLst>
          </p:cNvPr>
          <p:cNvSpPr/>
          <p:nvPr/>
        </p:nvSpPr>
        <p:spPr>
          <a:xfrm>
            <a:off x="6484054" y="2004780"/>
            <a:ext cx="5552758" cy="12054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fr-FR" sz="1600" dirty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Paysage agricole développé progressivement depuis la fin du Moyen-Âge.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fr-FR" sz="1600" dirty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Multifonctionnel pour l’Homme et pour l’environnement : </a:t>
            </a:r>
            <a:r>
              <a:rPr lang="fr-FR" sz="1600" b="1" dirty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régulateur hydraulique contre les ruissellements.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19C67279-7504-4C41-ACC9-138F335AA9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8" y="1988840"/>
            <a:ext cx="6503780" cy="3668222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E667D6C6-0537-44E0-AE64-3212184BB030}"/>
              </a:ext>
            </a:extLst>
          </p:cNvPr>
          <p:cNvSpPr txBox="1"/>
          <p:nvPr/>
        </p:nvSpPr>
        <p:spPr>
          <a:xfrm>
            <a:off x="6492211" y="3261347"/>
            <a:ext cx="5552758" cy="24468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Depuis la Seconde Guerre Mondiale, le bocage connait des 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mutations paysagères 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sans précédent.</a:t>
            </a:r>
          </a:p>
          <a:p>
            <a:pPr lvl="1" algn="just">
              <a:spcAft>
                <a:spcPts val="1000"/>
              </a:spcAft>
              <a:defRPr/>
            </a:pPr>
            <a:r>
              <a:rPr lang="fr-FR" sz="1600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◌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879C8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Quelles en sont les 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conséquences sur la structure paysagère bocagère : occupation du sol, linéaire de haies ?</a:t>
            </a:r>
          </a:p>
          <a:p>
            <a:pPr marL="45720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◌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879C8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Quelles en sont les c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onséquences sur les dynamiques des ruissellements, et 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des connectivités hydrologiques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? </a:t>
            </a:r>
            <a:endParaRPr lang="fr-FR" sz="1600" b="0" noProof="0" dirty="0">
              <a:solidFill>
                <a:srgbClr val="000000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45720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Symbol" panose="05050102010706020507" pitchFamily="18" charset="2"/>
              </a:rPr>
              <a:t></a:t>
            </a:r>
            <a:r>
              <a:rPr kumimoji="0" lang="fr-FR" sz="1600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Quelle place de la haie dans les paysages boc</a:t>
            </a:r>
            <a:r>
              <a:rPr lang="fr-FR" sz="1600" dirty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agers de demain ? 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E858A723-C3C6-7454-888B-2BC7F5FC9A72}"/>
              </a:ext>
            </a:extLst>
          </p:cNvPr>
          <p:cNvSpPr txBox="1"/>
          <p:nvPr/>
        </p:nvSpPr>
        <p:spPr>
          <a:xfrm>
            <a:off x="502211" y="5935045"/>
            <a:ext cx="9194189" cy="646331"/>
          </a:xfrm>
          <a:prstGeom prst="rect">
            <a:avLst/>
          </a:prstGeom>
          <a:solidFill>
            <a:schemeClr val="bg1"/>
          </a:solidFill>
          <a:ln w="19050">
            <a:solidFill>
              <a:srgbClr val="8CA38D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Reconstruire</a:t>
            </a:r>
            <a:r>
              <a:rPr lang="fr-FR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les trajectoires des paysages bocagers au cours de ces deux derniers siècles pour comprendre et modéliser l’évolution des dynamiques des écoulements dans les bassins versants.</a:t>
            </a:r>
            <a:endParaRPr lang="fr-FR" dirty="0"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44932195-412F-62DF-EEB5-027132A37C27}"/>
              </a:ext>
            </a:extLst>
          </p:cNvPr>
          <p:cNvSpPr txBox="1"/>
          <p:nvPr/>
        </p:nvSpPr>
        <p:spPr>
          <a:xfrm>
            <a:off x="9696400" y="6631468"/>
            <a:ext cx="247227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dirty="0"/>
              <a:t>Mathilde Guillemois, IDEES Caen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xmlns="" id="{397EEAAB-1CA3-694B-0C67-A057532C1D25}"/>
              </a:ext>
            </a:extLst>
          </p:cNvPr>
          <p:cNvSpPr txBox="1">
            <a:spLocks/>
          </p:cNvSpPr>
          <p:nvPr/>
        </p:nvSpPr>
        <p:spPr>
          <a:xfrm>
            <a:off x="9048328" y="638921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605332-24F0-4EE7-94CB-A6C3C9E1E407}" type="slidenum">
              <a:rPr lang="fr-FR" smtClean="0"/>
              <a:pPr/>
              <a:t>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68848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xmlns="" id="{A43ABFB1-614F-4B5A-92DB-3F82C61BB748}"/>
              </a:ext>
            </a:extLst>
          </p:cNvPr>
          <p:cNvSpPr txBox="1">
            <a:spLocks/>
          </p:cNvSpPr>
          <p:nvPr/>
        </p:nvSpPr>
        <p:spPr>
          <a:xfrm>
            <a:off x="6572690" y="3717032"/>
            <a:ext cx="5126320" cy="944407"/>
          </a:xfrm>
          <a:prstGeom prst="rect">
            <a:avLst/>
          </a:prstGeom>
          <a:noFill/>
          <a:effectLst/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fr-FR" sz="160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Symbol" panose="05050102010706020507" pitchFamily="18" charset="2"/>
              </a:rPr>
              <a:t>En cause : </a:t>
            </a:r>
            <a:r>
              <a:rPr kumimoji="0" lang="fr-FR" sz="16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Symbol" panose="05050102010706020507" pitchFamily="18" charset="2"/>
              </a:rPr>
              <a:t>l’augmentation récente des cultures sous 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Symbol" panose="05050102010706020507" pitchFamily="18" charset="2"/>
              </a:rPr>
              <a:t>forme d’ilots </a:t>
            </a:r>
            <a:r>
              <a:rPr kumimoji="0" lang="fr-FR" sz="16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Symbol" panose="05050102010706020507" pitchFamily="18" charset="2"/>
              </a:rPr>
              <a:t>éparpillés dans plusieurs secteurs du bassin et la diminution des linéaires de haies permettant de bloquer les écoulements.</a:t>
            </a:r>
            <a:endParaRPr kumimoji="0" lang="fr-FR" sz="1600" i="0" u="none" strike="noStrike" kern="1200" cap="none" spc="0" normalizeH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  <a:sym typeface="Symbol" panose="05050102010706020507" pitchFamily="18" charset="2"/>
            </a:endParaRPr>
          </a:p>
        </p:txBody>
      </p:sp>
      <p:sp>
        <p:nvSpPr>
          <p:cNvPr id="14" name="Espace réservé du numéro de diapositive 8">
            <a:extLst>
              <a:ext uri="{FF2B5EF4-FFF2-40B4-BE49-F238E27FC236}">
                <a16:creationId xmlns:a16="http://schemas.microsoft.com/office/drawing/2014/main" xmlns="" id="{2C472DD6-9D64-4AEC-8867-ED0B238A6584}"/>
              </a:ext>
            </a:extLst>
          </p:cNvPr>
          <p:cNvSpPr txBox="1">
            <a:spLocks/>
          </p:cNvSpPr>
          <p:nvPr/>
        </p:nvSpPr>
        <p:spPr>
          <a:xfrm>
            <a:off x="8616280" y="63973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605332-24F0-4EE7-94CB-A6C3C9E1E407}" type="slidenum">
              <a:rPr lang="fr-FR" smtClean="0"/>
              <a:pPr/>
              <a:t>20</a:t>
            </a:fld>
            <a:endParaRPr lang="fr-FR" dirty="0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xmlns="" id="{D3D25EE6-FAC3-4904-9588-F6DEE90E1306}"/>
              </a:ext>
            </a:extLst>
          </p:cNvPr>
          <p:cNvSpPr txBox="1">
            <a:spLocks/>
          </p:cNvSpPr>
          <p:nvPr/>
        </p:nvSpPr>
        <p:spPr>
          <a:xfrm>
            <a:off x="329368" y="326914"/>
            <a:ext cx="10105123" cy="65184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none" spc="-100" baseline="0">
                <a:ln>
                  <a:noFill/>
                </a:ln>
                <a:solidFill>
                  <a:srgbClr val="777F77"/>
                </a:solidFill>
                <a:effectLst/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fr-FR" sz="2800" dirty="0"/>
              <a:t>La Divette à la croisée des enjeux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6172E1C9-8C0B-4226-82D3-3826A56BA2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688" y="1492207"/>
            <a:ext cx="7479541" cy="490512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xmlns="" id="{AC1F9098-0437-4A16-B665-F5864512C017}"/>
              </a:ext>
            </a:extLst>
          </p:cNvPr>
          <p:cNvSpPr txBox="1"/>
          <p:nvPr/>
        </p:nvSpPr>
        <p:spPr>
          <a:xfrm>
            <a:off x="6432554" y="1932894"/>
            <a:ext cx="5406592" cy="155016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marL="285750" marR="0" lvl="0" indent="-285750" algn="just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®"/>
              <a:tabLst/>
              <a:defRPr sz="150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defRPr>
            </a:lvl1pPr>
          </a:lstStyle>
          <a:p>
            <a:pPr marL="0" indent="0">
              <a:buNone/>
            </a:pPr>
            <a:r>
              <a:rPr lang="fr-FR" sz="1600" b="1" dirty="0">
                <a:solidFill>
                  <a:srgbClr val="996633"/>
                </a:solidFill>
              </a:rPr>
              <a:t>Entre les deux bassins l’évolution des connectivités est différente au regard de leur trajectoires paysagères. </a:t>
            </a:r>
          </a:p>
          <a:p>
            <a:pPr marL="0" indent="0">
              <a:buNone/>
            </a:pPr>
            <a:r>
              <a:rPr lang="fr-FR" sz="1600" b="1" dirty="0"/>
              <a:t>Néanmoins, on assite depuis 20 ans à l’accélération des connectivités dans le bassin de la Divette : </a:t>
            </a:r>
            <a:r>
              <a:rPr lang="fr-FR" sz="1600" dirty="0"/>
              <a:t>la connectivité totale dans le bassin est passée de 14% en 2002 à 21% en 2020</a:t>
            </a:r>
            <a:r>
              <a:rPr lang="fr-FR" sz="1600" b="1" dirty="0"/>
              <a:t>.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xmlns="" id="{B106DCE2-D219-47AF-A0E3-552FE3200E2E}"/>
              </a:ext>
            </a:extLst>
          </p:cNvPr>
          <p:cNvSpPr txBox="1"/>
          <p:nvPr/>
        </p:nvSpPr>
        <p:spPr>
          <a:xfrm>
            <a:off x="7680176" y="5218957"/>
            <a:ext cx="4392488" cy="9787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16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Symbol" panose="05050102010706020507" pitchFamily="18" charset="2"/>
              </a:rPr>
              <a:t> Point de bascule vers</a:t>
            </a:r>
            <a:r>
              <a:rPr kumimoji="0" lang="fr-FR" sz="16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Symbol" panose="05050102010706020507" pitchFamily="18" charset="2"/>
              </a:rPr>
              <a:t> une accélération exponentielle des connectivités hydrologiques ? au-regard de la trajectoire amorcée depuis les années 1980 par le Tortillon ?</a:t>
            </a:r>
            <a:endParaRPr kumimoji="0" lang="fr-FR" sz="16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  <a:sym typeface="Symbol" panose="05050102010706020507" pitchFamily="18" charset="2"/>
            </a:endParaRPr>
          </a:p>
        </p:txBody>
      </p:sp>
      <p:sp>
        <p:nvSpPr>
          <p:cNvPr id="10" name="Flèche : courbe vers la droite 9">
            <a:extLst>
              <a:ext uri="{FF2B5EF4-FFF2-40B4-BE49-F238E27FC236}">
                <a16:creationId xmlns:a16="http://schemas.microsoft.com/office/drawing/2014/main" xmlns="" id="{944CDCDE-D7B4-440A-A3DC-636F8730B74F}"/>
              </a:ext>
            </a:extLst>
          </p:cNvPr>
          <p:cNvSpPr/>
          <p:nvPr/>
        </p:nvSpPr>
        <p:spPr>
          <a:xfrm rot="19340522">
            <a:off x="7025390" y="5732890"/>
            <a:ext cx="714926" cy="1138773"/>
          </a:xfrm>
          <a:prstGeom prst="curvedRightArrow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6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6">
                  <a:lumMod val="40000"/>
                  <a:lumOff val="6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863404A0-858D-4F56-6952-44BC33EB5778}"/>
              </a:ext>
            </a:extLst>
          </p:cNvPr>
          <p:cNvSpPr txBox="1"/>
          <p:nvPr/>
        </p:nvSpPr>
        <p:spPr>
          <a:xfrm>
            <a:off x="9696400" y="6631468"/>
            <a:ext cx="247227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dirty="0"/>
              <a:t>Mathilde Guillemois, IDEES Caen</a:t>
            </a:r>
          </a:p>
        </p:txBody>
      </p:sp>
    </p:spTree>
    <p:extLst>
      <p:ext uri="{BB962C8B-B14F-4D97-AF65-F5344CB8AC3E}">
        <p14:creationId xmlns:p14="http://schemas.microsoft.com/office/powerpoint/2010/main" val="215986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42AF6963-C1BC-4D33-8B9C-202F2A8EE079}"/>
              </a:ext>
            </a:extLst>
          </p:cNvPr>
          <p:cNvSpPr txBox="1"/>
          <p:nvPr/>
        </p:nvSpPr>
        <p:spPr>
          <a:xfrm>
            <a:off x="2440639" y="6616705"/>
            <a:ext cx="448056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i="1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Crédits photos : M.Guillemois</a:t>
            </a:r>
          </a:p>
        </p:txBody>
      </p:sp>
      <p:pic>
        <p:nvPicPr>
          <p:cNvPr id="3" name="Espace réservé pour une image  15">
            <a:extLst>
              <a:ext uri="{FF2B5EF4-FFF2-40B4-BE49-F238E27FC236}">
                <a16:creationId xmlns:a16="http://schemas.microsoft.com/office/drawing/2014/main" xmlns="" id="{D512E265-6B22-4349-8574-FEC916EA194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639" b="2639"/>
          <a:stretch/>
        </p:blipFill>
        <p:spPr>
          <a:xfrm>
            <a:off x="30445" y="1019542"/>
            <a:ext cx="2514689" cy="1786459"/>
          </a:xfrm>
          <a:prstGeom prst="rect">
            <a:avLst/>
          </a:prstGeom>
          <a:effectLst/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ABF8C25F-0E81-4AF3-ACA0-630F53BF7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14" y="2992364"/>
            <a:ext cx="2540000" cy="1905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F07D0723-CDA6-47B2-AFD2-180681A8411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209" y="4967578"/>
            <a:ext cx="2322346" cy="174176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AC90BC00-8A1E-427A-B681-61EB31A92D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1804823"/>
            <a:ext cx="5269616" cy="3952212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4020A783-39AE-4FF7-8924-95E3C604D48B}"/>
              </a:ext>
            </a:extLst>
          </p:cNvPr>
          <p:cNvSpPr txBox="1"/>
          <p:nvPr/>
        </p:nvSpPr>
        <p:spPr>
          <a:xfrm>
            <a:off x="5882331" y="2144738"/>
            <a:ext cx="5936816" cy="3795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6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Depuis les années 1960, les mutations paysagères issues des transformation foncières des exploitations agricoles impactent directement les connectivités hydrologiques.</a:t>
            </a:r>
          </a:p>
          <a:p>
            <a:pPr algn="just"/>
            <a:r>
              <a:rPr lang="fr-FR" sz="16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L’augmentation du nombre de surfaces cultivées, de leur surface, en dépit des prairies, et l’arasement continue des linéaires de haies ont : </a:t>
            </a:r>
          </a:p>
          <a:p>
            <a:pPr marL="742950" lvl="1" indent="-285750" algn="just">
              <a:spcBef>
                <a:spcPts val="1000"/>
              </a:spcBef>
              <a:buFont typeface="Courier New" panose="02070309020205020404" pitchFamily="49" charset="0"/>
              <a:buChar char="o"/>
              <a:defRPr/>
            </a:pPr>
            <a:r>
              <a:rPr lang="fr-FR" sz="1600" b="1" u="sng" dirty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Multipliés par 4 les connectivités hydrologiques </a:t>
            </a:r>
            <a:r>
              <a:rPr lang="fr-FR" sz="1600" b="1" dirty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entre 1944 et 2020 sur le bassin du Tortillon.</a:t>
            </a:r>
          </a:p>
          <a:p>
            <a:pPr marL="742950" lvl="1" indent="-285750" algn="just">
              <a:spcBef>
                <a:spcPts val="1000"/>
              </a:spcBef>
              <a:buFont typeface="Courier New" panose="02070309020205020404" pitchFamily="49" charset="0"/>
              <a:buChar char="o"/>
              <a:defRPr/>
            </a:pPr>
            <a:r>
              <a:rPr kumimoji="0" lang="fr-FR" sz="16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Multipliés par 2 </a:t>
            </a:r>
            <a:r>
              <a:rPr lang="fr-FR" sz="1600" b="1" u="sng" dirty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les connectivités hydrologiques </a:t>
            </a:r>
            <a:r>
              <a:rPr lang="fr-FR" sz="1600" b="1" dirty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entre 2002 et 2020 sur le bassin de la Divette</a:t>
            </a:r>
            <a:endParaRPr kumimoji="0" lang="fr-FR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algn="just"/>
            <a:endParaRPr lang="fr-FR" sz="1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fr-FR" sz="1600" b="1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⇨ Quel devenir pour ces bassins versants, notamment celui de la Divette où les mutations paysagères sont récentes et instables ? </a:t>
            </a:r>
          </a:p>
          <a:p>
            <a:pPr algn="just"/>
            <a:r>
              <a:rPr lang="fr-FR" sz="1600" b="1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⇨ Rôle clef des ceintures de bas-fond comme dernier rempart aux connectivités hydrologiques.</a:t>
            </a:r>
            <a:endParaRPr lang="fr-FR" sz="1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Espace réservé du numéro de diapositive 8">
            <a:extLst>
              <a:ext uri="{FF2B5EF4-FFF2-40B4-BE49-F238E27FC236}">
                <a16:creationId xmlns:a16="http://schemas.microsoft.com/office/drawing/2014/main" xmlns="" id="{627C56DF-20D8-4711-A3AD-27065AABC3D3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605332-24F0-4EE7-94CB-A6C3C9E1E407}" type="slidenum">
              <a:rPr lang="fr-FR" smtClean="0"/>
              <a:pPr/>
              <a:t>21</a:t>
            </a:fld>
            <a:endParaRPr lang="fr-FR" dirty="0"/>
          </a:p>
        </p:txBody>
      </p:sp>
      <p:sp>
        <p:nvSpPr>
          <p:cNvPr id="12" name="Titre 1">
            <a:extLst>
              <a:ext uri="{FF2B5EF4-FFF2-40B4-BE49-F238E27FC236}">
                <a16:creationId xmlns:a16="http://schemas.microsoft.com/office/drawing/2014/main" xmlns="" id="{B37823DF-1A32-4D17-A4D5-174A147BA59F}"/>
              </a:ext>
            </a:extLst>
          </p:cNvPr>
          <p:cNvSpPr txBox="1">
            <a:spLocks/>
          </p:cNvSpPr>
          <p:nvPr/>
        </p:nvSpPr>
        <p:spPr>
          <a:xfrm>
            <a:off x="479376" y="292117"/>
            <a:ext cx="10105123" cy="56040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none" spc="-100" baseline="0">
                <a:ln>
                  <a:noFill/>
                </a:ln>
                <a:solidFill>
                  <a:srgbClr val="777F77"/>
                </a:solidFill>
                <a:effectLst/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fr-FR" dirty="0"/>
              <a:t>L’évolution de la régulation hydrologique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25494BC7-2936-4C6B-8EEF-6C6DB56CB0D9}"/>
              </a:ext>
            </a:extLst>
          </p:cNvPr>
          <p:cNvSpPr txBox="1"/>
          <p:nvPr/>
        </p:nvSpPr>
        <p:spPr>
          <a:xfrm>
            <a:off x="5882331" y="1804823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En conclusion,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9D533D14-8349-2B1C-1472-B8DF1717790A}"/>
              </a:ext>
            </a:extLst>
          </p:cNvPr>
          <p:cNvSpPr txBox="1"/>
          <p:nvPr/>
        </p:nvSpPr>
        <p:spPr>
          <a:xfrm>
            <a:off x="9696400" y="6631468"/>
            <a:ext cx="247227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dirty="0"/>
              <a:t>Mathilde Guillemois, IDEES Caen</a:t>
            </a:r>
          </a:p>
        </p:txBody>
      </p:sp>
    </p:spTree>
    <p:extLst>
      <p:ext uri="{BB962C8B-B14F-4D97-AF65-F5344CB8AC3E}">
        <p14:creationId xmlns:p14="http://schemas.microsoft.com/office/powerpoint/2010/main" val="16211174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E8110C3A-F782-4C3C-B2BA-BB24AFE310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7459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569BC1A3-ADFE-4923-AA61-8B53E4A204F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07" t="6177" r="4899" b="4886"/>
          <a:stretch/>
        </p:blipFill>
        <p:spPr>
          <a:xfrm>
            <a:off x="2748838" y="2930946"/>
            <a:ext cx="5917345" cy="388554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9B012DEF-AD9C-4631-A921-35DE5ED316F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8861" y="899178"/>
            <a:ext cx="2970926" cy="242623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D41991E1-BC65-4BCD-B511-66409F5D2641}"/>
              </a:ext>
            </a:extLst>
          </p:cNvPr>
          <p:cNvSpPr/>
          <p:nvPr/>
        </p:nvSpPr>
        <p:spPr>
          <a:xfrm>
            <a:off x="3357173" y="1124744"/>
            <a:ext cx="7851395" cy="1167217"/>
          </a:xfrm>
          <a:prstGeom prst="rect">
            <a:avLst/>
          </a:prstGeom>
          <a:solidFill>
            <a:schemeClr val="bg1"/>
          </a:solidFill>
          <a:ln w="9525">
            <a:solidFill>
              <a:srgbClr val="8CA3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Inventaire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des données historiques. 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Combinaison dans un SIG des archives anciennes et des photographies aériennes modernes: géoréférencement et numérisation.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Intégration des occupations du sol (photo-interprétation et interprétation de documents).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615CB63F-CA9D-4B80-A96E-F3C5464214E0}"/>
              </a:ext>
            </a:extLst>
          </p:cNvPr>
          <p:cNvSpPr/>
          <p:nvPr/>
        </p:nvSpPr>
        <p:spPr>
          <a:xfrm>
            <a:off x="8305234" y="3267653"/>
            <a:ext cx="3579343" cy="769992"/>
          </a:xfrm>
          <a:prstGeom prst="rect">
            <a:avLst/>
          </a:prstGeom>
          <a:solidFill>
            <a:schemeClr val="bg1"/>
          </a:solidFill>
          <a:ln w="9525">
            <a:solidFill>
              <a:srgbClr val="A6B3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Reconstitutions de la trame bocagère sur 2 siècles, mise en évidence de l’évolution de l’occupation du sol et des linéaires de haies.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02B6D652-EC98-4D26-9D47-F7CD98BEFEBD}"/>
              </a:ext>
            </a:extLst>
          </p:cNvPr>
          <p:cNvSpPr/>
          <p:nvPr/>
        </p:nvSpPr>
        <p:spPr>
          <a:xfrm>
            <a:off x="8132064" y="2822418"/>
            <a:ext cx="497343" cy="475286"/>
          </a:xfrm>
          <a:prstGeom prst="rect">
            <a:avLst/>
          </a:prstGeom>
          <a:solidFill>
            <a:srgbClr val="7DB3AE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5CD0C9E-693A-4CB1-A4CB-B571B8A00607}"/>
              </a:ext>
            </a:extLst>
          </p:cNvPr>
          <p:cNvSpPr/>
          <p:nvPr/>
        </p:nvSpPr>
        <p:spPr>
          <a:xfrm>
            <a:off x="2836342" y="1084537"/>
            <a:ext cx="581890" cy="371737"/>
          </a:xfrm>
          <a:prstGeom prst="rect">
            <a:avLst/>
          </a:prstGeom>
          <a:solidFill>
            <a:srgbClr val="8CA38D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1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0" name="Arc 9">
            <a:extLst>
              <a:ext uri="{FF2B5EF4-FFF2-40B4-BE49-F238E27FC236}">
                <a16:creationId xmlns:a16="http://schemas.microsoft.com/office/drawing/2014/main" xmlns="" id="{8D46CB9C-A0D4-45CC-BA13-6FDB303D3284}"/>
              </a:ext>
            </a:extLst>
          </p:cNvPr>
          <p:cNvSpPr/>
          <p:nvPr/>
        </p:nvSpPr>
        <p:spPr>
          <a:xfrm rot="10031442">
            <a:off x="3040878" y="1454257"/>
            <a:ext cx="1371600" cy="1074648"/>
          </a:xfrm>
          <a:prstGeom prst="arc">
            <a:avLst>
              <a:gd name="adj1" fmla="val 17304489"/>
              <a:gd name="adj2" fmla="val 0"/>
            </a:avLst>
          </a:prstGeom>
          <a:ln w="28575">
            <a:solidFill>
              <a:schemeClr val="bg2">
                <a:lumMod val="75000"/>
              </a:schemeClr>
            </a:solidFill>
            <a:headEnd type="triangl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09657AB5-6E93-4995-A8A6-C68980766BD8}"/>
              </a:ext>
            </a:extLst>
          </p:cNvPr>
          <p:cNvSpPr/>
          <p:nvPr/>
        </p:nvSpPr>
        <p:spPr>
          <a:xfrm>
            <a:off x="433369" y="5818849"/>
            <a:ext cx="4875231" cy="769992"/>
          </a:xfrm>
          <a:prstGeom prst="rect">
            <a:avLst/>
          </a:prstGeom>
          <a:solidFill>
            <a:srgbClr val="FFFFFF">
              <a:alpha val="60000"/>
            </a:srgbClr>
          </a:solidFill>
          <a:ln w="9525">
            <a:solidFill>
              <a:srgbClr val="A6B3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Modélisation des connectivités hydrologiques au cours du temps </a:t>
            </a:r>
            <a:r>
              <a:rPr lang="fr-FR" sz="1400" dirty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avec le modèle multi-agents </a:t>
            </a:r>
            <a:r>
              <a:rPr lang="fr-FR" sz="1400" b="1" dirty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LASCAR</a:t>
            </a:r>
            <a:r>
              <a:rPr lang="fr-FR" sz="1400" dirty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(</a:t>
            </a:r>
            <a:r>
              <a:rPr lang="fr-FR" sz="1400" b="1" dirty="0" err="1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Landscape</a:t>
            </a:r>
            <a:r>
              <a:rPr lang="fr-FR" sz="1400" b="1" dirty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fr-FR" sz="1400" b="1" dirty="0" err="1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StruCture</a:t>
            </a:r>
            <a:r>
              <a:rPr lang="fr-FR" sz="1400" b="1" dirty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And </a:t>
            </a:r>
            <a:r>
              <a:rPr lang="fr-FR" sz="1400" b="1" dirty="0" err="1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Runoff</a:t>
            </a:r>
            <a:r>
              <a:rPr lang="fr-FR" sz="1400" dirty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). (</a:t>
            </a:r>
            <a:r>
              <a:rPr lang="fr-FR" sz="1400" dirty="0" err="1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Reulier</a:t>
            </a:r>
            <a:r>
              <a:rPr lang="fr-FR" sz="1400" dirty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, Delahaye, 2019)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80E396B3-FD55-4375-91B2-DA820D3A8302}"/>
              </a:ext>
            </a:extLst>
          </p:cNvPr>
          <p:cNvSpPr/>
          <p:nvPr/>
        </p:nvSpPr>
        <p:spPr>
          <a:xfrm>
            <a:off x="218977" y="5403328"/>
            <a:ext cx="646877" cy="474293"/>
          </a:xfrm>
          <a:prstGeom prst="rect">
            <a:avLst/>
          </a:prstGeom>
          <a:solidFill>
            <a:srgbClr val="A6B37D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3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xmlns="" id="{E0C66071-25CB-4509-9550-0984A2CC04C0}"/>
              </a:ext>
            </a:extLst>
          </p:cNvPr>
          <p:cNvGrpSpPr/>
          <p:nvPr/>
        </p:nvGrpSpPr>
        <p:grpSpPr>
          <a:xfrm>
            <a:off x="3726678" y="2348880"/>
            <a:ext cx="6278643" cy="444749"/>
            <a:chOff x="3726678" y="2222831"/>
            <a:chExt cx="6278643" cy="444749"/>
          </a:xfrm>
        </p:grpSpPr>
        <p:cxnSp>
          <p:nvCxnSpPr>
            <p:cNvPr id="14" name="Connecteur droit avec flèche 13">
              <a:extLst>
                <a:ext uri="{FF2B5EF4-FFF2-40B4-BE49-F238E27FC236}">
                  <a16:creationId xmlns:a16="http://schemas.microsoft.com/office/drawing/2014/main" xmlns="" id="{E242FB30-1FEC-4AB5-8B71-F7120C46571A}"/>
                </a:ext>
              </a:extLst>
            </p:cNvPr>
            <p:cNvCxnSpPr>
              <a:cxnSpLocks/>
            </p:cNvCxnSpPr>
            <p:nvPr/>
          </p:nvCxnSpPr>
          <p:spPr>
            <a:xfrm>
              <a:off x="3726678" y="2559051"/>
              <a:ext cx="5789848" cy="0"/>
            </a:xfrm>
            <a:prstGeom prst="straightConnector1">
              <a:avLst/>
            </a:prstGeom>
            <a:ln>
              <a:tailEnd type="triangle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Connecteur droit 14">
              <a:extLst>
                <a:ext uri="{FF2B5EF4-FFF2-40B4-BE49-F238E27FC236}">
                  <a16:creationId xmlns:a16="http://schemas.microsoft.com/office/drawing/2014/main" xmlns="" id="{BDC5FF8F-384D-4E83-BA5E-0972603AA873}"/>
                </a:ext>
              </a:extLst>
            </p:cNvPr>
            <p:cNvCxnSpPr/>
            <p:nvPr/>
          </p:nvCxnSpPr>
          <p:spPr>
            <a:xfrm>
              <a:off x="4127500" y="2457450"/>
              <a:ext cx="0" cy="21013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Connecteur droit 15">
              <a:extLst>
                <a:ext uri="{FF2B5EF4-FFF2-40B4-BE49-F238E27FC236}">
                  <a16:creationId xmlns:a16="http://schemas.microsoft.com/office/drawing/2014/main" xmlns="" id="{A455E168-E079-4634-9BC7-8719A2A4A43A}"/>
                </a:ext>
              </a:extLst>
            </p:cNvPr>
            <p:cNvCxnSpPr/>
            <p:nvPr/>
          </p:nvCxnSpPr>
          <p:spPr>
            <a:xfrm>
              <a:off x="5308600" y="2453985"/>
              <a:ext cx="0" cy="21013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Connecteur droit 16">
              <a:extLst>
                <a:ext uri="{FF2B5EF4-FFF2-40B4-BE49-F238E27FC236}">
                  <a16:creationId xmlns:a16="http://schemas.microsoft.com/office/drawing/2014/main" xmlns="" id="{0B905E4A-C8D2-4E8B-AC98-59FE7F3F8C58}"/>
                </a:ext>
              </a:extLst>
            </p:cNvPr>
            <p:cNvCxnSpPr/>
            <p:nvPr/>
          </p:nvCxnSpPr>
          <p:spPr>
            <a:xfrm>
              <a:off x="6254750" y="2453985"/>
              <a:ext cx="0" cy="21013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Connecteur droit 17">
              <a:extLst>
                <a:ext uri="{FF2B5EF4-FFF2-40B4-BE49-F238E27FC236}">
                  <a16:creationId xmlns:a16="http://schemas.microsoft.com/office/drawing/2014/main" xmlns="" id="{C5BE364E-6C7F-4307-BF4E-0C162BFCE84B}"/>
                </a:ext>
              </a:extLst>
            </p:cNvPr>
            <p:cNvCxnSpPr/>
            <p:nvPr/>
          </p:nvCxnSpPr>
          <p:spPr>
            <a:xfrm>
              <a:off x="6781800" y="2453985"/>
              <a:ext cx="0" cy="21013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Connecteur droit 18">
              <a:extLst>
                <a:ext uri="{FF2B5EF4-FFF2-40B4-BE49-F238E27FC236}">
                  <a16:creationId xmlns:a16="http://schemas.microsoft.com/office/drawing/2014/main" xmlns="" id="{5808EAA8-3AAF-4C45-BB7E-DE7665F59BC2}"/>
                </a:ext>
              </a:extLst>
            </p:cNvPr>
            <p:cNvCxnSpPr/>
            <p:nvPr/>
          </p:nvCxnSpPr>
          <p:spPr>
            <a:xfrm>
              <a:off x="7169150" y="2453985"/>
              <a:ext cx="0" cy="21013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Connecteur droit 19">
              <a:extLst>
                <a:ext uri="{FF2B5EF4-FFF2-40B4-BE49-F238E27FC236}">
                  <a16:creationId xmlns:a16="http://schemas.microsoft.com/office/drawing/2014/main" xmlns="" id="{1530DF9A-8F83-4DE2-8F16-67193563FF81}"/>
                </a:ext>
              </a:extLst>
            </p:cNvPr>
            <p:cNvCxnSpPr/>
            <p:nvPr/>
          </p:nvCxnSpPr>
          <p:spPr>
            <a:xfrm>
              <a:off x="7696200" y="2453985"/>
              <a:ext cx="0" cy="21013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Connecteur droit 20">
              <a:extLst>
                <a:ext uri="{FF2B5EF4-FFF2-40B4-BE49-F238E27FC236}">
                  <a16:creationId xmlns:a16="http://schemas.microsoft.com/office/drawing/2014/main" xmlns="" id="{3538CA95-8C56-4D75-AC15-8F561F27EC64}"/>
                </a:ext>
              </a:extLst>
            </p:cNvPr>
            <p:cNvCxnSpPr/>
            <p:nvPr/>
          </p:nvCxnSpPr>
          <p:spPr>
            <a:xfrm>
              <a:off x="8102357" y="2453985"/>
              <a:ext cx="0" cy="21013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Connecteur droit 21">
              <a:extLst>
                <a:ext uri="{FF2B5EF4-FFF2-40B4-BE49-F238E27FC236}">
                  <a16:creationId xmlns:a16="http://schemas.microsoft.com/office/drawing/2014/main" xmlns="" id="{BB599D9E-838E-49FB-BF3F-B512D56495E3}"/>
                </a:ext>
              </a:extLst>
            </p:cNvPr>
            <p:cNvCxnSpPr/>
            <p:nvPr/>
          </p:nvCxnSpPr>
          <p:spPr>
            <a:xfrm>
              <a:off x="8517809" y="2448268"/>
              <a:ext cx="0" cy="21013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Connecteur droit 22">
              <a:extLst>
                <a:ext uri="{FF2B5EF4-FFF2-40B4-BE49-F238E27FC236}">
                  <a16:creationId xmlns:a16="http://schemas.microsoft.com/office/drawing/2014/main" xmlns="" id="{06DDA559-4131-4F43-84DC-47E2DCB27989}"/>
                </a:ext>
              </a:extLst>
            </p:cNvPr>
            <p:cNvCxnSpPr/>
            <p:nvPr/>
          </p:nvCxnSpPr>
          <p:spPr>
            <a:xfrm>
              <a:off x="8911752" y="2454618"/>
              <a:ext cx="0" cy="21013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Connecteur droit 23">
              <a:extLst>
                <a:ext uri="{FF2B5EF4-FFF2-40B4-BE49-F238E27FC236}">
                  <a16:creationId xmlns:a16="http://schemas.microsoft.com/office/drawing/2014/main" xmlns="" id="{8DAA7D9E-5B89-4955-A6A1-659EFE3EAEBD}"/>
                </a:ext>
              </a:extLst>
            </p:cNvPr>
            <p:cNvCxnSpPr/>
            <p:nvPr/>
          </p:nvCxnSpPr>
          <p:spPr>
            <a:xfrm>
              <a:off x="9244228" y="2448268"/>
              <a:ext cx="0" cy="21013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xmlns="" id="{FB1A767B-3E49-4965-9C85-ABB5BC1708AB}"/>
                </a:ext>
              </a:extLst>
            </p:cNvPr>
            <p:cNvSpPr txBox="1"/>
            <p:nvPr/>
          </p:nvSpPr>
          <p:spPr>
            <a:xfrm>
              <a:off x="3870514" y="2235094"/>
              <a:ext cx="97759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100" dirty="0">
                  <a:latin typeface="Cambria" panose="02040503050406030204" pitchFamily="18" charset="0"/>
                  <a:ea typeface="Cambria" panose="02040503050406030204" pitchFamily="18" charset="0"/>
                </a:rPr>
                <a:t>1830</a:t>
              </a:r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xmlns="" id="{B8AA20F6-B6FB-4C0C-85FF-40D1D15C4F23}"/>
                </a:ext>
              </a:extLst>
            </p:cNvPr>
            <p:cNvSpPr txBox="1"/>
            <p:nvPr/>
          </p:nvSpPr>
          <p:spPr>
            <a:xfrm>
              <a:off x="5042522" y="2235094"/>
              <a:ext cx="97759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100" dirty="0">
                  <a:latin typeface="Cambria" panose="02040503050406030204" pitchFamily="18" charset="0"/>
                  <a:ea typeface="Cambria" panose="02040503050406030204" pitchFamily="18" charset="0"/>
                </a:rPr>
                <a:t>1914</a:t>
              </a:r>
            </a:p>
          </p:txBody>
        </p: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xmlns="" id="{F5F048C3-5EFF-4105-98B7-341E1216D846}"/>
                </a:ext>
              </a:extLst>
            </p:cNvPr>
            <p:cNvSpPr txBox="1"/>
            <p:nvPr/>
          </p:nvSpPr>
          <p:spPr>
            <a:xfrm>
              <a:off x="5978404" y="2240711"/>
              <a:ext cx="97759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100" dirty="0">
                  <a:latin typeface="Cambria" panose="02040503050406030204" pitchFamily="18" charset="0"/>
                  <a:ea typeface="Cambria" panose="02040503050406030204" pitchFamily="18" charset="0"/>
                </a:rPr>
                <a:t>1944</a:t>
              </a:r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xmlns="" id="{54EFF337-9039-419E-AEA6-517F5DCA1755}"/>
                </a:ext>
              </a:extLst>
            </p:cNvPr>
            <p:cNvSpPr txBox="1"/>
            <p:nvPr/>
          </p:nvSpPr>
          <p:spPr>
            <a:xfrm>
              <a:off x="6551585" y="2252390"/>
              <a:ext cx="97759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50" dirty="0">
                  <a:latin typeface="Cambria" panose="02040503050406030204" pitchFamily="18" charset="0"/>
                  <a:ea typeface="Cambria" panose="02040503050406030204" pitchFamily="18" charset="0"/>
                </a:rPr>
                <a:t>1965</a:t>
              </a:r>
              <a:endParaRPr lang="fr-FR" sz="11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xmlns="" id="{7C1B1AFF-63ED-4E7D-BB45-DE6AE6066BB8}"/>
                </a:ext>
              </a:extLst>
            </p:cNvPr>
            <p:cNvSpPr txBox="1"/>
            <p:nvPr/>
          </p:nvSpPr>
          <p:spPr>
            <a:xfrm>
              <a:off x="6988243" y="2252390"/>
              <a:ext cx="97759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100" dirty="0">
                  <a:latin typeface="Cambria" panose="02040503050406030204" pitchFamily="18" charset="0"/>
                  <a:ea typeface="Cambria" panose="02040503050406030204" pitchFamily="18" charset="0"/>
                </a:rPr>
                <a:t>1984</a:t>
              </a:r>
            </a:p>
          </p:txBody>
        </p:sp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xmlns="" id="{8E81E48C-18D8-4791-9100-6E81E4588094}"/>
                </a:ext>
              </a:extLst>
            </p:cNvPr>
            <p:cNvSpPr txBox="1"/>
            <p:nvPr/>
          </p:nvSpPr>
          <p:spPr>
            <a:xfrm>
              <a:off x="7498222" y="2245592"/>
              <a:ext cx="97759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50" dirty="0">
                  <a:latin typeface="Cambria" panose="02040503050406030204" pitchFamily="18" charset="0"/>
                  <a:ea typeface="Cambria" panose="02040503050406030204" pitchFamily="18" charset="0"/>
                </a:rPr>
                <a:t>2000</a:t>
              </a:r>
            </a:p>
          </p:txBody>
        </p:sp>
        <p:sp>
          <p:nvSpPr>
            <p:cNvPr id="31" name="ZoneTexte 30">
              <a:extLst>
                <a:ext uri="{FF2B5EF4-FFF2-40B4-BE49-F238E27FC236}">
                  <a16:creationId xmlns:a16="http://schemas.microsoft.com/office/drawing/2014/main" xmlns="" id="{FD7A88EF-0CBF-437C-950F-301D0CA7DFC0}"/>
                </a:ext>
              </a:extLst>
            </p:cNvPr>
            <p:cNvSpPr txBox="1"/>
            <p:nvPr/>
          </p:nvSpPr>
          <p:spPr>
            <a:xfrm>
              <a:off x="7902143" y="2248105"/>
              <a:ext cx="97759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50" dirty="0">
                  <a:latin typeface="Cambria" panose="02040503050406030204" pitchFamily="18" charset="0"/>
                  <a:ea typeface="Cambria" panose="02040503050406030204" pitchFamily="18" charset="0"/>
                </a:rPr>
                <a:t>2010</a:t>
              </a:r>
            </a:p>
          </p:txBody>
        </p:sp>
        <p:sp>
          <p:nvSpPr>
            <p:cNvPr id="32" name="ZoneTexte 31">
              <a:extLst>
                <a:ext uri="{FF2B5EF4-FFF2-40B4-BE49-F238E27FC236}">
                  <a16:creationId xmlns:a16="http://schemas.microsoft.com/office/drawing/2014/main" xmlns="" id="{153ED382-B87A-48ED-A2FB-033403CAC1A9}"/>
                </a:ext>
              </a:extLst>
            </p:cNvPr>
            <p:cNvSpPr txBox="1"/>
            <p:nvPr/>
          </p:nvSpPr>
          <p:spPr>
            <a:xfrm>
              <a:off x="8266638" y="2242388"/>
              <a:ext cx="97759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50" dirty="0">
                  <a:latin typeface="Cambria" panose="02040503050406030204" pitchFamily="18" charset="0"/>
                  <a:ea typeface="Cambria" panose="02040503050406030204" pitchFamily="18" charset="0"/>
                </a:rPr>
                <a:t>2012</a:t>
              </a:r>
            </a:p>
          </p:txBody>
        </p:sp>
        <p:sp>
          <p:nvSpPr>
            <p:cNvPr id="33" name="ZoneTexte 32">
              <a:extLst>
                <a:ext uri="{FF2B5EF4-FFF2-40B4-BE49-F238E27FC236}">
                  <a16:creationId xmlns:a16="http://schemas.microsoft.com/office/drawing/2014/main" xmlns="" id="{7186190A-68B5-4637-8CE8-ADEF035A01BF}"/>
                </a:ext>
              </a:extLst>
            </p:cNvPr>
            <p:cNvSpPr txBox="1"/>
            <p:nvPr/>
          </p:nvSpPr>
          <p:spPr>
            <a:xfrm>
              <a:off x="8685496" y="2238103"/>
              <a:ext cx="97759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50" dirty="0">
                  <a:latin typeface="Cambria" panose="02040503050406030204" pitchFamily="18" charset="0"/>
                  <a:ea typeface="Cambria" panose="02040503050406030204" pitchFamily="18" charset="0"/>
                </a:rPr>
                <a:t>2015</a:t>
              </a:r>
            </a:p>
          </p:txBody>
        </p:sp>
        <p:sp>
          <p:nvSpPr>
            <p:cNvPr id="34" name="ZoneTexte 33">
              <a:extLst>
                <a:ext uri="{FF2B5EF4-FFF2-40B4-BE49-F238E27FC236}">
                  <a16:creationId xmlns:a16="http://schemas.microsoft.com/office/drawing/2014/main" xmlns="" id="{05FAF83A-DEFC-4ED4-A5F8-4B79D198191F}"/>
                </a:ext>
              </a:extLst>
            </p:cNvPr>
            <p:cNvSpPr txBox="1"/>
            <p:nvPr/>
          </p:nvSpPr>
          <p:spPr>
            <a:xfrm>
              <a:off x="9027731" y="2222831"/>
              <a:ext cx="97759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100" dirty="0">
                  <a:latin typeface="Cambria" panose="02040503050406030204" pitchFamily="18" charset="0"/>
                  <a:ea typeface="Cambria" panose="02040503050406030204" pitchFamily="18" charset="0"/>
                </a:rPr>
                <a:t>2020</a:t>
              </a:r>
            </a:p>
          </p:txBody>
        </p:sp>
      </p:grpSp>
      <p:sp>
        <p:nvSpPr>
          <p:cNvPr id="37" name="Titre 1">
            <a:extLst>
              <a:ext uri="{FF2B5EF4-FFF2-40B4-BE49-F238E27FC236}">
                <a16:creationId xmlns:a16="http://schemas.microsoft.com/office/drawing/2014/main" xmlns="" id="{D4B86996-4B66-4A90-AD7A-4C88FACEB2F4}"/>
              </a:ext>
            </a:extLst>
          </p:cNvPr>
          <p:cNvSpPr txBox="1">
            <a:spLocks/>
          </p:cNvSpPr>
          <p:nvPr/>
        </p:nvSpPr>
        <p:spPr>
          <a:xfrm>
            <a:off x="542415" y="254448"/>
            <a:ext cx="10105123" cy="65184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none" spc="-100" baseline="0">
                <a:ln>
                  <a:noFill/>
                </a:ln>
                <a:solidFill>
                  <a:srgbClr val="777F77"/>
                </a:solidFill>
                <a:effectLst/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fr-FR" dirty="0"/>
              <a:t>Méthodologie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xmlns="" id="{AFE5F2BC-1CEB-7CBC-1F2A-7192346C7081}"/>
              </a:ext>
            </a:extLst>
          </p:cNvPr>
          <p:cNvSpPr txBox="1"/>
          <p:nvPr/>
        </p:nvSpPr>
        <p:spPr>
          <a:xfrm>
            <a:off x="9696400" y="6631468"/>
            <a:ext cx="247227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dirty="0"/>
              <a:t>Mathilde Guillemois, IDEES Caen</a:t>
            </a:r>
          </a:p>
        </p:txBody>
      </p:sp>
      <p:sp>
        <p:nvSpPr>
          <p:cNvPr id="36" name="Espace réservé du numéro de diapositive 8">
            <a:extLst>
              <a:ext uri="{FF2B5EF4-FFF2-40B4-BE49-F238E27FC236}">
                <a16:creationId xmlns:a16="http://schemas.microsoft.com/office/drawing/2014/main" xmlns="" id="{2CCD45EE-45EE-A2C6-2473-28BBD33696B7}"/>
              </a:ext>
            </a:extLst>
          </p:cNvPr>
          <p:cNvSpPr txBox="1">
            <a:spLocks/>
          </p:cNvSpPr>
          <p:nvPr/>
        </p:nvSpPr>
        <p:spPr>
          <a:xfrm>
            <a:off x="9048328" y="638921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605332-24F0-4EE7-94CB-A6C3C9E1E407}" type="slidenum">
              <a:rPr lang="fr-FR" smtClean="0"/>
              <a:pPr/>
              <a:t>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185571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CE06D8CD-B2D9-4B6A-8694-71C673AEF16A}"/>
              </a:ext>
            </a:extLst>
          </p:cNvPr>
          <p:cNvSpPr/>
          <p:nvPr/>
        </p:nvSpPr>
        <p:spPr>
          <a:xfrm>
            <a:off x="185728" y="1110559"/>
            <a:ext cx="11988361" cy="915241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Utilisation du modèle multi-agents </a:t>
            </a:r>
            <a:r>
              <a:rPr lang="fr-FR" sz="14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LASCAR (</a:t>
            </a:r>
            <a:r>
              <a:rPr lang="fr-FR" sz="14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Landscape</a:t>
            </a:r>
            <a:r>
              <a:rPr lang="fr-FR" sz="14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4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StruCture</a:t>
            </a:r>
            <a:r>
              <a:rPr lang="fr-FR" sz="14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fr-FR" sz="14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Runoff</a:t>
            </a:r>
            <a:r>
              <a:rPr lang="fr-FR" sz="14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fr-FR" sz="1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sous NETLOGO, (</a:t>
            </a:r>
            <a:r>
              <a:rPr lang="fr-FR" sz="1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Reulier</a:t>
            </a:r>
            <a:r>
              <a:rPr lang="fr-FR" sz="1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Delahaye, 2019)</a:t>
            </a:r>
          </a:p>
          <a:p>
            <a:pPr marL="285750" indent="-285750">
              <a:buFont typeface="Cambria" panose="02040503050406030204" pitchFamily="18" charset="0"/>
              <a:buChar char="→"/>
            </a:pPr>
            <a:r>
              <a:rPr lang="fr-FR" sz="1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Simulation d’un épisode de pluie, afin de mettre en évidence </a:t>
            </a:r>
            <a:r>
              <a:rPr lang="fr-FR" sz="14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 connectivité hydrologique</a:t>
            </a:r>
            <a:r>
              <a:rPr lang="fr-FR" sz="1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chaque parcelle.</a:t>
            </a:r>
          </a:p>
        </p:txBody>
      </p:sp>
      <p:sp>
        <p:nvSpPr>
          <p:cNvPr id="13" name="Espace réservé du numéro de diapositive 8">
            <a:extLst>
              <a:ext uri="{FF2B5EF4-FFF2-40B4-BE49-F238E27FC236}">
                <a16:creationId xmlns:a16="http://schemas.microsoft.com/office/drawing/2014/main" xmlns="" id="{61C1F2F0-E4D3-439F-ADF2-968CDF720414}"/>
              </a:ext>
            </a:extLst>
          </p:cNvPr>
          <p:cNvSpPr txBox="1">
            <a:spLocks/>
          </p:cNvSpPr>
          <p:nvPr/>
        </p:nvSpPr>
        <p:spPr>
          <a:xfrm>
            <a:off x="9048328" y="638921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605332-24F0-4EE7-94CB-A6C3C9E1E407}" type="slidenum">
              <a:rPr lang="fr-FR" smtClean="0"/>
              <a:pPr/>
              <a:t>4</a:t>
            </a:fld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FB4E43D9-0A39-48A7-B006-CA53E169D1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2069212"/>
            <a:ext cx="7952633" cy="4418961"/>
          </a:xfrm>
          <a:prstGeom prst="rect">
            <a:avLst/>
          </a:prstGeom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xmlns="" id="{05E4912A-72FC-4D28-8AC4-BD9E5112670F}"/>
              </a:ext>
            </a:extLst>
          </p:cNvPr>
          <p:cNvSpPr/>
          <p:nvPr/>
        </p:nvSpPr>
        <p:spPr>
          <a:xfrm rot="2568139">
            <a:off x="5633645" y="3662182"/>
            <a:ext cx="243280" cy="251670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xmlns="" id="{4082EBFE-46BB-4C90-83A5-35D27160764D}"/>
              </a:ext>
            </a:extLst>
          </p:cNvPr>
          <p:cNvSpPr/>
          <p:nvPr/>
        </p:nvSpPr>
        <p:spPr>
          <a:xfrm rot="2568139">
            <a:off x="6784491" y="3578293"/>
            <a:ext cx="243280" cy="251670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xmlns="" id="{A00194F4-8EFB-4993-BEA9-0959ACF8987F}"/>
              </a:ext>
            </a:extLst>
          </p:cNvPr>
          <p:cNvSpPr/>
          <p:nvPr/>
        </p:nvSpPr>
        <p:spPr>
          <a:xfrm rot="2568139">
            <a:off x="7760587" y="3578293"/>
            <a:ext cx="243280" cy="251670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EE2EB3D5-208C-4784-B841-F2CBE2BC96C3}"/>
              </a:ext>
            </a:extLst>
          </p:cNvPr>
          <p:cNvSpPr txBox="1"/>
          <p:nvPr/>
        </p:nvSpPr>
        <p:spPr>
          <a:xfrm>
            <a:off x="8706215" y="3704128"/>
            <a:ext cx="2513164" cy="1708160"/>
          </a:xfrm>
          <a:prstGeom prst="rect">
            <a:avLst/>
          </a:prstGeom>
          <a:solidFill>
            <a:schemeClr val="bg2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5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Sur les cultures les agents-gouttes circulent selon le sens de la pente.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5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Les réseaux de routes et/ou fossés concentrent les agent-gouttes vers le cours d’eau.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xmlns="" id="{FFBD779B-E518-25B2-C0EA-3953B3D37456}"/>
              </a:ext>
            </a:extLst>
          </p:cNvPr>
          <p:cNvSpPr txBox="1">
            <a:spLocks/>
          </p:cNvSpPr>
          <p:nvPr/>
        </p:nvSpPr>
        <p:spPr>
          <a:xfrm>
            <a:off x="0" y="335240"/>
            <a:ext cx="11034290" cy="77531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none" spc="-100" baseline="0">
                <a:ln>
                  <a:noFill/>
                </a:ln>
                <a:solidFill>
                  <a:srgbClr val="777F77"/>
                </a:solidFill>
                <a:effectLst/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fr-FR" sz="2400" dirty="0"/>
              <a:t>Modéliser les connectivités hydrologiques avec le modèle multi-agents LASCAR</a:t>
            </a:r>
          </a:p>
        </p:txBody>
      </p:sp>
      <p:pic>
        <p:nvPicPr>
          <p:cNvPr id="7" name="Graphique 6" descr="Pluie avec un remplissage uni">
            <a:extLst>
              <a:ext uri="{FF2B5EF4-FFF2-40B4-BE49-F238E27FC236}">
                <a16:creationId xmlns:a16="http://schemas.microsoft.com/office/drawing/2014/main" xmlns="" id="{9747F3B1-A416-17F1-27F1-3EDACA97FA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206237" y="2077582"/>
            <a:ext cx="1399787" cy="1399787"/>
          </a:xfrm>
          <a:prstGeom prst="rect">
            <a:avLst/>
          </a:prstGeom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xmlns="" id="{DE873599-FCE6-4FFE-A933-89F661E99570}"/>
              </a:ext>
            </a:extLst>
          </p:cNvPr>
          <p:cNvSpPr/>
          <p:nvPr/>
        </p:nvSpPr>
        <p:spPr>
          <a:xfrm>
            <a:off x="5393653" y="6300495"/>
            <a:ext cx="216024" cy="222265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9682F615-C12F-41C5-AFDF-A1296C0A450E}"/>
              </a:ext>
            </a:extLst>
          </p:cNvPr>
          <p:cNvSpPr txBox="1"/>
          <p:nvPr/>
        </p:nvSpPr>
        <p:spPr>
          <a:xfrm>
            <a:off x="5638544" y="6291206"/>
            <a:ext cx="16071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dirty="0">
                <a:latin typeface="Cambria" panose="02040503050406030204" pitchFamily="18" charset="0"/>
                <a:ea typeface="Cambria" panose="02040503050406030204" pitchFamily="18" charset="0"/>
              </a:rPr>
              <a:t>Agent-gouttes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3B3EF831-C185-4860-8B21-A203A96493E1}"/>
              </a:ext>
            </a:extLst>
          </p:cNvPr>
          <p:cNvSpPr/>
          <p:nvPr/>
        </p:nvSpPr>
        <p:spPr>
          <a:xfrm>
            <a:off x="119336" y="735702"/>
            <a:ext cx="646877" cy="474293"/>
          </a:xfrm>
          <a:prstGeom prst="rect">
            <a:avLst/>
          </a:prstGeom>
          <a:solidFill>
            <a:srgbClr val="A6B37D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3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62264292-D168-807D-EFFD-997F2FB24E97}"/>
              </a:ext>
            </a:extLst>
          </p:cNvPr>
          <p:cNvSpPr txBox="1"/>
          <p:nvPr/>
        </p:nvSpPr>
        <p:spPr>
          <a:xfrm>
            <a:off x="9696400" y="6631468"/>
            <a:ext cx="247227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dirty="0"/>
              <a:t>Mathilde Guillemois, IDEES Caen</a:t>
            </a:r>
          </a:p>
        </p:txBody>
      </p:sp>
    </p:spTree>
    <p:extLst>
      <p:ext uri="{BB962C8B-B14F-4D97-AF65-F5344CB8AC3E}">
        <p14:creationId xmlns:p14="http://schemas.microsoft.com/office/powerpoint/2010/main" val="3515205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21 0.00417 L -0.00521 0.0044 C -0.01459 0.02848 -0.01602 0.03473 -0.028 0.05533 C -0.0336 0.06528 -0.04011 0.07362 -0.04584 0.08357 C -0.04857 0.08843 -0.05066 0.09445 -0.05339 0.09954 C -0.05482 0.10209 -0.05678 0.10417 -0.05821 0.10672 C -0.06016 0.11065 -0.06159 0.11528 -0.06368 0.11899 C -0.06459 0.12061 -0.06563 0.12223 -0.06641 0.12385 C -0.06693 0.125 -0.06719 0.12663 -0.06784 0.12755 C -0.07019 0.13172 -0.07071 0.13033 -0.07266 0.13496 C -0.07318 0.13635 -0.07344 0.13843 -0.07396 0.13982 C -0.07448 0.14121 -0.0754 0.14237 -0.07605 0.14352 L -0.07735 0.14607 L -0.07735 0.1463 " pathEditMode="relative" rAng="0" ptsTypes="AAAAAAAAAAAAAA">
                                      <p:cBhvr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07" y="7106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26 -0.00672 L 0.00026 -0.00649 C -0.0112 0.02176 0.00625 -0.02107 -0.0267 0.04583 C -0.0461 0.08541 -0.02071 0.03426 -0.0349 0.0618 C -0.03998 0.07152 -0.03789 0.06898 -0.0431 0.07754 C -0.05404 0.09537 -0.04297 0.07731 -0.05144 0.08865 C -0.05222 0.08958 -0.05274 0.0912 -0.05352 0.09236 C -0.0543 0.09351 -0.05534 0.09467 -0.05625 0.09606 C -0.0586 0.10439 -0.05625 0.09791 -0.06042 0.10463 C -0.06211 0.10717 -0.06328 0.11088 -0.06524 0.11319 C -0.06589 0.11389 -0.06667 0.11458 -0.06719 0.11551 C -0.06849 0.11782 -0.0694 0.12083 -0.07071 0.12291 C -0.0724 0.12569 -0.07748 0.12708 -0.07891 0.12777 C -0.08282 0.12731 -0.08672 0.12731 -0.09063 0.12662 C -0.09141 0.12639 -0.09193 0.12523 -0.09271 0.12523 C -0.09961 0.12523 -0.10651 0.12615 -0.11342 0.12662 C -0.11446 0.12731 -0.11563 0.12801 -0.1168 0.12893 C -0.12344 0.13426 -0.11862 0.13125 -0.12305 0.13379 C -0.1237 0.13518 -0.12422 0.13657 -0.125 0.1375 C -0.1293 0.14282 -0.1267 0.1368 -0.13125 0.14375 C -0.13321 0.14676 -0.13477 0.15069 -0.13672 0.15347 L -0.14024 0.15833 C -0.14167 0.16597 -0.14037 0.16134 -0.14636 0.16944 L -0.14636 0.16967 L -0.14909 0.17685 L -0.14844 0.1743 " pathEditMode="relative" rAng="0" ptsTypes="AAAAAAAAAAAAAAAAAAAAAAAAAA">
                                      <p:cBhvr>
                                        <p:cTn id="2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74" y="9167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73 -0.0007 L -0.00273 -0.00047 C -0.01184 0.02592 -0.00299 0.00324 -0.00963 0.01504 C -0.01028 0.0162 -0.01041 0.01782 -0.01106 0.01875 C -0.01224 0.0206 -0.01393 0.02176 -0.01523 0.02361 C -0.01627 0.02546 -0.01679 0.02801 -0.01796 0.02986 C -0.01875 0.03125 -0.0233 0.03402 -0.02408 0.03472 C -0.02695 0.03703 -0.0276 0.03842 -0.03099 0.03958 C -0.04544 0.04421 -0.0319 0.04027 -0.04544 0.04328 C -0.04687 0.04351 -0.04817 0.04398 -0.0496 0.04444 C -0.05052 0.0449 -0.05143 0.04537 -0.05234 0.0456 C -0.05651 0.04676 -0.06067 0.04722 -0.06471 0.04814 C -0.06705 0.04884 -0.06927 0.05 -0.07161 0.05069 C -0.07343 0.05115 -0.07526 0.05115 -0.07708 0.05185 C -0.08138 0.05324 -0.08333 0.05486 -0.0875 0.05671 C -0.09322 0.05926 -0.08893 0.05625 -0.09635 0.06041 C -0.09752 0.06111 -0.09869 0.06226 -0.09987 0.06296 C -0.10117 0.06342 -0.1026 0.06365 -0.1039 0.06412 C -0.10507 0.06435 -0.10625 0.06481 -0.10742 0.06527 C -0.10963 0.06689 -0.11197 0.06875 -0.11432 0.07014 C -0.11523 0.07083 -0.11614 0.07083 -0.11705 0.07152 C -0.12421 0.07615 -0.11549 0.07199 -0.12252 0.075 C -0.12734 0.08125 -0.13281 0.08611 -0.13697 0.09351 C -0.14127 0.10092 -0.13919 0.09791 -0.14322 0.10324 C -0.1483 0.11828 -0.14257 0.10324 -0.14726 0.1118 C -0.14791 0.11296 -0.14804 0.11458 -0.14869 0.11551 C -0.14974 0.11713 -0.15104 0.11782 -0.15208 0.11921 C -0.15286 0.1199 -0.15351 0.12083 -0.15416 0.12152 C -0.15703 0.1243 -0.15885 0.12569 -0.16171 0.12777 C -0.1625 0.12824 -0.16315 0.1287 -0.1638 0.12893 C -0.17643 0.13356 -0.17773 0.13171 -0.19479 0.13264 C -0.1983 0.13402 -0.20325 0.13541 -0.20651 0.13865 C -0.20807 0.14027 -0.20911 0.14305 -0.21067 0.1449 C -0.21145 0.14583 -0.21263 0.14606 -0.21341 0.14722 C -0.21484 0.14953 -0.21601 0.15254 -0.21757 0.15463 C -0.21875 0.15648 -0.22031 0.15787 -0.22161 0.15949 C -0.22955 0.1706 -0.21835 0.15694 -0.22578 0.16574 C -0.22617 0.16689 -0.22669 0.16828 -0.22721 0.16944 C -0.23216 0.18101 -0.2319 0.17569 -0.2319 0.18171 L -0.2319 0.17662 " pathEditMode="relative" rAng="0" ptsTypes="AAAAAAAAAAAAAAAAAAAAAAAAAAAAAAAAAAAAAAAA"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71" y="9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42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4" grpId="2" animBg="1"/>
      <p:bldP spid="10" grpId="0" animBg="1"/>
      <p:bldP spid="10" grpId="1" animBg="1"/>
      <p:bldP spid="10" grpId="2" animBg="1"/>
      <p:bldP spid="16" grpId="0" animBg="1"/>
      <p:bldP spid="16" grpId="1" animBg="1"/>
      <p:bldP spid="16" grpId="2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88617A39-37EC-48A0-A09B-51583E5389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2069212"/>
            <a:ext cx="7952633" cy="4418961"/>
          </a:xfrm>
          <a:prstGeom prst="rect">
            <a:avLst/>
          </a:prstGeom>
        </p:spPr>
      </p:pic>
      <p:sp>
        <p:nvSpPr>
          <p:cNvPr id="19" name="Ellipse 18">
            <a:extLst>
              <a:ext uri="{FF2B5EF4-FFF2-40B4-BE49-F238E27FC236}">
                <a16:creationId xmlns:a16="http://schemas.microsoft.com/office/drawing/2014/main" xmlns="" id="{33BB6F17-D662-498B-A38D-4DE4A42FDE6C}"/>
              </a:ext>
            </a:extLst>
          </p:cNvPr>
          <p:cNvSpPr/>
          <p:nvPr/>
        </p:nvSpPr>
        <p:spPr>
          <a:xfrm rot="2568139">
            <a:off x="7301529" y="3977881"/>
            <a:ext cx="243280" cy="251670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xmlns="" id="{EE870E06-EF78-4EE0-899B-A07EC2580340}"/>
              </a:ext>
            </a:extLst>
          </p:cNvPr>
          <p:cNvSpPr/>
          <p:nvPr/>
        </p:nvSpPr>
        <p:spPr>
          <a:xfrm rot="2568139">
            <a:off x="5458896" y="4732612"/>
            <a:ext cx="243280" cy="251670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xmlns="" id="{D12F35BE-B3A1-46A6-80B2-C3273DC05F11}"/>
              </a:ext>
            </a:extLst>
          </p:cNvPr>
          <p:cNvSpPr/>
          <p:nvPr/>
        </p:nvSpPr>
        <p:spPr>
          <a:xfrm rot="2568139">
            <a:off x="5983143" y="4813205"/>
            <a:ext cx="243280" cy="251670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xmlns="" id="{FE372FE8-04CA-44E0-9F9E-90BABA520773}"/>
              </a:ext>
            </a:extLst>
          </p:cNvPr>
          <p:cNvSpPr txBox="1"/>
          <p:nvPr/>
        </p:nvSpPr>
        <p:spPr>
          <a:xfrm>
            <a:off x="8760296" y="4144521"/>
            <a:ext cx="2736304" cy="1938992"/>
          </a:xfrm>
          <a:prstGeom prst="rect">
            <a:avLst/>
          </a:prstGeom>
          <a:solidFill>
            <a:schemeClr val="bg2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5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Sur les prairies, les agent-gouttes sont infiltrés et déconnectés.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5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Les linéaires de haies peuvent bloquer et dévier de leur trajectoire les agent-gouttes &gt;  limiter les écoulements.</a:t>
            </a:r>
          </a:p>
        </p:txBody>
      </p:sp>
      <p:pic>
        <p:nvPicPr>
          <p:cNvPr id="7" name="Graphique 6" descr="Pluie avec un remplissage uni">
            <a:extLst>
              <a:ext uri="{FF2B5EF4-FFF2-40B4-BE49-F238E27FC236}">
                <a16:creationId xmlns:a16="http://schemas.microsoft.com/office/drawing/2014/main" xmlns="" id="{34663C57-0BCE-A5B9-6B1F-028F694281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206237" y="2077582"/>
            <a:ext cx="1399787" cy="1399787"/>
          </a:xfrm>
          <a:prstGeom prst="rect">
            <a:avLst/>
          </a:prstGeom>
        </p:spPr>
      </p:pic>
      <p:sp>
        <p:nvSpPr>
          <p:cNvPr id="10" name="Titre 1">
            <a:extLst>
              <a:ext uri="{FF2B5EF4-FFF2-40B4-BE49-F238E27FC236}">
                <a16:creationId xmlns:a16="http://schemas.microsoft.com/office/drawing/2014/main" xmlns="" id="{C7AF4AE6-33A7-4035-BEF3-E34F705BCB03}"/>
              </a:ext>
            </a:extLst>
          </p:cNvPr>
          <p:cNvSpPr txBox="1">
            <a:spLocks/>
          </p:cNvSpPr>
          <p:nvPr/>
        </p:nvSpPr>
        <p:spPr>
          <a:xfrm>
            <a:off x="0" y="335240"/>
            <a:ext cx="11034290" cy="77531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none" spc="-100" baseline="0">
                <a:ln>
                  <a:noFill/>
                </a:ln>
                <a:solidFill>
                  <a:srgbClr val="777F77"/>
                </a:solidFill>
                <a:effectLst/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fr-FR" sz="2400" dirty="0"/>
              <a:t>Modéliser les connectivités hydrologiques avec le modèle multi-agents LASCAR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FDCD0F0D-AB42-461B-86CC-195EEA188297}"/>
              </a:ext>
            </a:extLst>
          </p:cNvPr>
          <p:cNvSpPr/>
          <p:nvPr/>
        </p:nvSpPr>
        <p:spPr>
          <a:xfrm>
            <a:off x="185728" y="1110559"/>
            <a:ext cx="11988361" cy="915241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Utilisation du modèle multi-agents </a:t>
            </a:r>
            <a:r>
              <a:rPr lang="fr-FR" sz="14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LASCAR (</a:t>
            </a:r>
            <a:r>
              <a:rPr lang="fr-FR" sz="14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Landscape</a:t>
            </a:r>
            <a:r>
              <a:rPr lang="fr-FR" sz="14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4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StruCture</a:t>
            </a:r>
            <a:r>
              <a:rPr lang="fr-FR" sz="14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fr-FR" sz="14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Runoff</a:t>
            </a:r>
            <a:r>
              <a:rPr lang="fr-FR" sz="14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fr-FR" sz="1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sous NETLOGO, (</a:t>
            </a:r>
            <a:r>
              <a:rPr lang="fr-FR" sz="1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Reulier</a:t>
            </a:r>
            <a:r>
              <a:rPr lang="fr-FR" sz="1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Delahaye, 2019)</a:t>
            </a:r>
          </a:p>
          <a:p>
            <a:pPr marL="285750" indent="-285750">
              <a:buFont typeface="Cambria" panose="02040503050406030204" pitchFamily="18" charset="0"/>
              <a:buChar char="→"/>
            </a:pPr>
            <a:r>
              <a:rPr lang="fr-FR" sz="1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Simulation d’un épisode de pluie, afin de mettre en évidence </a:t>
            </a:r>
            <a:r>
              <a:rPr lang="fr-FR" sz="14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 connectivité hydrologique</a:t>
            </a:r>
            <a:r>
              <a:rPr lang="fr-FR" sz="1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chaque parcelle.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13C578B5-5F89-48B4-9F14-69497A7B5610}"/>
              </a:ext>
            </a:extLst>
          </p:cNvPr>
          <p:cNvSpPr/>
          <p:nvPr/>
        </p:nvSpPr>
        <p:spPr>
          <a:xfrm>
            <a:off x="119336" y="735702"/>
            <a:ext cx="646877" cy="474293"/>
          </a:xfrm>
          <a:prstGeom prst="rect">
            <a:avLst/>
          </a:prstGeom>
          <a:solidFill>
            <a:srgbClr val="A6B37D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3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xmlns="" id="{539B1C06-6FE9-4583-9A0B-CDA098005174}"/>
              </a:ext>
            </a:extLst>
          </p:cNvPr>
          <p:cNvSpPr/>
          <p:nvPr/>
        </p:nvSpPr>
        <p:spPr>
          <a:xfrm>
            <a:off x="5393653" y="6300495"/>
            <a:ext cx="216024" cy="222265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xmlns="" id="{B07A1E3B-532C-4353-9F4C-9F96A392AE23}"/>
              </a:ext>
            </a:extLst>
          </p:cNvPr>
          <p:cNvSpPr txBox="1"/>
          <p:nvPr/>
        </p:nvSpPr>
        <p:spPr>
          <a:xfrm>
            <a:off x="5638544" y="6291206"/>
            <a:ext cx="16071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dirty="0">
                <a:latin typeface="Cambria" panose="02040503050406030204" pitchFamily="18" charset="0"/>
                <a:ea typeface="Cambria" panose="02040503050406030204" pitchFamily="18" charset="0"/>
              </a:rPr>
              <a:t>Agent-gouttes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4D78DA56-38A5-C1C3-E28B-CFDBAC66E852}"/>
              </a:ext>
            </a:extLst>
          </p:cNvPr>
          <p:cNvSpPr txBox="1"/>
          <p:nvPr/>
        </p:nvSpPr>
        <p:spPr>
          <a:xfrm>
            <a:off x="9696400" y="6631468"/>
            <a:ext cx="247227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dirty="0"/>
              <a:t>Mathilde Guillemois, IDEES Caen</a:t>
            </a:r>
          </a:p>
        </p:txBody>
      </p:sp>
      <p:sp>
        <p:nvSpPr>
          <p:cNvPr id="3" name="Espace réservé du numéro de diapositive 8">
            <a:extLst>
              <a:ext uri="{FF2B5EF4-FFF2-40B4-BE49-F238E27FC236}">
                <a16:creationId xmlns:a16="http://schemas.microsoft.com/office/drawing/2014/main" xmlns="" id="{377FDCB4-7C77-1A63-B736-0547D47E7209}"/>
              </a:ext>
            </a:extLst>
          </p:cNvPr>
          <p:cNvSpPr txBox="1">
            <a:spLocks/>
          </p:cNvSpPr>
          <p:nvPr/>
        </p:nvSpPr>
        <p:spPr>
          <a:xfrm>
            <a:off x="9048328" y="638921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605332-24F0-4EE7-94CB-A6C3C9E1E407}" type="slidenum">
              <a:rPr lang="fr-FR" smtClean="0"/>
              <a:pPr/>
              <a:t>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6271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7 -0.00116 L -0.00377 -0.00093 C -0.0125 0.00741 -0.00937 0.00162 -0.01393 0.01412 L -0.01705 0.02245 C -0.01796 0.03032 -0.01731 0.02708 -0.01862 0.03218 L -0.01862 0.03241 " pathEditMode="relative" rAng="0" ptsTypes="AAAAAA">
                                      <p:cBhvr>
                                        <p:cTn id="1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2" y="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938348DE-9F11-4892-8B01-FBDFAFA8B5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4989" y="772652"/>
            <a:ext cx="6388392" cy="6040399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E2D542BA-03A6-482E-A22D-8EFD36662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6A264-501D-408F-A483-626F7A3C6E23}" type="slidenum">
              <a:rPr lang="fr-FR" smtClean="0"/>
              <a:pPr/>
              <a:t>6</a:t>
            </a:fld>
            <a:endParaRPr lang="fr-FR"/>
          </a:p>
        </p:txBody>
      </p:sp>
      <p:sp>
        <p:nvSpPr>
          <p:cNvPr id="5" name="Espace réservé du contenu 3">
            <a:extLst>
              <a:ext uri="{FF2B5EF4-FFF2-40B4-BE49-F238E27FC236}">
                <a16:creationId xmlns:a16="http://schemas.microsoft.com/office/drawing/2014/main" xmlns="" id="{5B1D7FD9-A212-4F4D-9BC1-8741F2B7C3F5}"/>
              </a:ext>
            </a:extLst>
          </p:cNvPr>
          <p:cNvSpPr txBox="1">
            <a:spLocks/>
          </p:cNvSpPr>
          <p:nvPr/>
        </p:nvSpPr>
        <p:spPr>
          <a:xfrm>
            <a:off x="101456" y="4536825"/>
            <a:ext cx="5657849" cy="155647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800" b="1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Le bassin du Tortillon 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Un bassin versant de 10km² essentiellement agricole 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: système de polyculture et élevage.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Un bocage altéré depuis les années 1970, le linéaire de haies s’est largement 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réduit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(72km total) soit 72m/ha.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808A5063-2D3D-40E3-90BD-8CDE4959368B}"/>
              </a:ext>
            </a:extLst>
          </p:cNvPr>
          <p:cNvSpPr txBox="1"/>
          <p:nvPr/>
        </p:nvSpPr>
        <p:spPr>
          <a:xfrm>
            <a:off x="181216" y="1263235"/>
            <a:ext cx="6270171" cy="646331"/>
          </a:xfrm>
          <a:prstGeom prst="rect">
            <a:avLst/>
          </a:prstGeom>
          <a:noFill/>
          <a:ln w="28575">
            <a:solidFill>
              <a:srgbClr val="749C96"/>
            </a:solidFill>
            <a:prstDash val="sysDash"/>
          </a:ln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Zones d’études : Petits bassins versants agricoles et bocagers d’environ 10/12 km². 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FF8DEDA0-E7BF-42EF-AA9F-2C9C801D44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4989" y="772651"/>
            <a:ext cx="6388392" cy="6040399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76B0AF3B-9A51-40EE-8C34-92EC345548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16" y="2154762"/>
            <a:ext cx="4673840" cy="227200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3B500769-9BC8-4705-A73F-83D1F870E0E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3129" y="1856792"/>
            <a:ext cx="1946226" cy="1811510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6" name="Titre 1">
            <a:extLst>
              <a:ext uri="{FF2B5EF4-FFF2-40B4-BE49-F238E27FC236}">
                <a16:creationId xmlns:a16="http://schemas.microsoft.com/office/drawing/2014/main" xmlns="" id="{E14232B0-20C8-407E-9BD7-9ECC8FD45009}"/>
              </a:ext>
            </a:extLst>
          </p:cNvPr>
          <p:cNvSpPr txBox="1">
            <a:spLocks/>
          </p:cNvSpPr>
          <p:nvPr/>
        </p:nvSpPr>
        <p:spPr>
          <a:xfrm>
            <a:off x="542415" y="254448"/>
            <a:ext cx="10105123" cy="65184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none" spc="-100" baseline="0">
                <a:ln>
                  <a:noFill/>
                </a:ln>
                <a:solidFill>
                  <a:srgbClr val="777F77"/>
                </a:solidFill>
                <a:effectLst/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fr-FR" dirty="0"/>
              <a:t>Méthodologie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xmlns="" id="{2DD7AC33-BA38-4462-A94C-E53BB33475C8}"/>
              </a:ext>
            </a:extLst>
          </p:cNvPr>
          <p:cNvSpPr/>
          <p:nvPr/>
        </p:nvSpPr>
        <p:spPr>
          <a:xfrm>
            <a:off x="6888088" y="1729546"/>
            <a:ext cx="1512168" cy="36004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6987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76689942-0B60-2335-E1DB-DEB6986384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4989" y="772652"/>
            <a:ext cx="6388392" cy="6040399"/>
          </a:xfrm>
          <a:prstGeom prst="rect">
            <a:avLst/>
          </a:prstGeom>
        </p:spPr>
      </p:pic>
      <p:sp>
        <p:nvSpPr>
          <p:cNvPr id="7" name="Espace réservé du contenu 3">
            <a:extLst>
              <a:ext uri="{FF2B5EF4-FFF2-40B4-BE49-F238E27FC236}">
                <a16:creationId xmlns:a16="http://schemas.microsoft.com/office/drawing/2014/main" xmlns="" id="{5E5F07C7-632B-C9ED-A52B-599E33EFFF49}"/>
              </a:ext>
            </a:extLst>
          </p:cNvPr>
          <p:cNvSpPr txBox="1">
            <a:spLocks/>
          </p:cNvSpPr>
          <p:nvPr/>
        </p:nvSpPr>
        <p:spPr>
          <a:xfrm>
            <a:off x="168568" y="5088209"/>
            <a:ext cx="5657849" cy="1556471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800" b="1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Le bassin amont de la Divette 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fr-FR" sz="1700" dirty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Le BV de 12km² est essentiellement agricole : système de </a:t>
            </a:r>
            <a:r>
              <a:rPr lang="fr-FR" sz="1700" b="1" dirty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polyculture et élevage.</a:t>
            </a:r>
            <a:endParaRPr lang="fr-FR" sz="1700" dirty="0">
              <a:solidFill>
                <a:srgbClr val="000000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fr-FR" sz="1700" dirty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Le linéaire de haies a diminué depuis les années 1980 mais il est encore dense : 181 km de haies soit 150m/ha.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9A05F76A-02CB-7360-D177-7DF27CDCC21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38" t="4328" r="23489" b="68299"/>
          <a:stretch/>
        </p:blipFill>
        <p:spPr>
          <a:xfrm>
            <a:off x="8957310" y="1052736"/>
            <a:ext cx="1718310" cy="1773727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AF034E88-0467-41A5-9A33-560FFBA5C2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432" y="1961975"/>
            <a:ext cx="3912066" cy="2934050"/>
          </a:xfrm>
          <a:prstGeom prst="rect">
            <a:avLst/>
          </a:prstGeom>
        </p:spPr>
      </p:pic>
      <p:sp>
        <p:nvSpPr>
          <p:cNvPr id="10" name="Espace réservé du numéro de diapositive 8">
            <a:extLst>
              <a:ext uri="{FF2B5EF4-FFF2-40B4-BE49-F238E27FC236}">
                <a16:creationId xmlns:a16="http://schemas.microsoft.com/office/drawing/2014/main" xmlns="" id="{4FDDD449-0A53-4477-942B-3AF199E84463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605332-24F0-4EE7-94CB-A6C3C9E1E407}" type="slidenum">
              <a:rPr lang="fr-FR" smtClean="0"/>
              <a:pPr/>
              <a:t>7</a:t>
            </a:fld>
            <a:endParaRPr lang="fr-FR" dirty="0"/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xmlns="" id="{FECC40B4-B63A-4082-AA82-1CCFABC5FDD8}"/>
              </a:ext>
            </a:extLst>
          </p:cNvPr>
          <p:cNvSpPr txBox="1">
            <a:spLocks/>
          </p:cNvSpPr>
          <p:nvPr/>
        </p:nvSpPr>
        <p:spPr>
          <a:xfrm>
            <a:off x="542415" y="254448"/>
            <a:ext cx="10105123" cy="65184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none" spc="-100" baseline="0">
                <a:ln>
                  <a:noFill/>
                </a:ln>
                <a:solidFill>
                  <a:srgbClr val="777F77"/>
                </a:solidFill>
                <a:effectLst/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fr-FR" dirty="0"/>
              <a:t>Méthodologie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B6A07948-5716-4CE2-870B-01A28B84F3DC}"/>
              </a:ext>
            </a:extLst>
          </p:cNvPr>
          <p:cNvSpPr txBox="1"/>
          <p:nvPr/>
        </p:nvSpPr>
        <p:spPr>
          <a:xfrm>
            <a:off x="181216" y="1263235"/>
            <a:ext cx="6270171" cy="646331"/>
          </a:xfrm>
          <a:prstGeom prst="rect">
            <a:avLst/>
          </a:prstGeom>
          <a:noFill/>
          <a:ln w="28575">
            <a:solidFill>
              <a:srgbClr val="749C96"/>
            </a:solidFill>
            <a:prstDash val="sysDash"/>
          </a:ln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Zones d’études : Petits bassins versants agricoles et bocagers d’environ 10/12 km². 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09977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B28B9193-5337-48F8-8A76-0A6318F8473B}"/>
              </a:ext>
            </a:extLst>
          </p:cNvPr>
          <p:cNvSpPr/>
          <p:nvPr/>
        </p:nvSpPr>
        <p:spPr>
          <a:xfrm>
            <a:off x="10614369" y="79758"/>
            <a:ext cx="1530303" cy="13018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FE83F9A5-82BC-4134-8D8F-36B512749F8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93" b="4657"/>
          <a:stretch/>
        </p:blipFill>
        <p:spPr>
          <a:xfrm>
            <a:off x="1246085" y="836712"/>
            <a:ext cx="9699830" cy="5976664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5B316E92-205D-4F68-9FE7-518ACE3BC9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6425" y="677956"/>
            <a:ext cx="1824715" cy="151612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0FC23E47-C5E7-41DE-97B8-A7A45F71EED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660" y="1057569"/>
            <a:ext cx="1598785" cy="1574744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56C66E33-0974-4326-AD69-C3CE9CE86C62}"/>
              </a:ext>
            </a:extLst>
          </p:cNvPr>
          <p:cNvSpPr txBox="1"/>
          <p:nvPr/>
        </p:nvSpPr>
        <p:spPr>
          <a:xfrm>
            <a:off x="2588560" y="5199411"/>
            <a:ext cx="23995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i="1" dirty="0">
                <a:latin typeface="Cambria" panose="02040503050406030204" pitchFamily="18" charset="0"/>
                <a:ea typeface="Cambria" panose="02040503050406030204" pitchFamily="18" charset="0"/>
              </a:rPr>
              <a:t>Haies reconstituées : 243 km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2064DDCC-091D-4D8A-A149-3F808222F064}"/>
              </a:ext>
            </a:extLst>
          </p:cNvPr>
          <p:cNvSpPr txBox="1"/>
          <p:nvPr/>
        </p:nvSpPr>
        <p:spPr>
          <a:xfrm>
            <a:off x="9826933" y="5199410"/>
            <a:ext cx="22342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i="1" dirty="0">
                <a:latin typeface="Cambria" panose="02040503050406030204" pitchFamily="18" charset="0"/>
                <a:ea typeface="Cambria" panose="02040503050406030204" pitchFamily="18" charset="0"/>
              </a:rPr>
              <a:t>Haies reconstituées : 225 km</a:t>
            </a:r>
          </a:p>
        </p:txBody>
      </p:sp>
      <p:sp>
        <p:nvSpPr>
          <p:cNvPr id="8" name="Espace réservé du numéro de diapositive 8">
            <a:extLst>
              <a:ext uri="{FF2B5EF4-FFF2-40B4-BE49-F238E27FC236}">
                <a16:creationId xmlns:a16="http://schemas.microsoft.com/office/drawing/2014/main" xmlns="" id="{98F8D383-D40C-46F3-BF26-2A54B008D6BC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605332-24F0-4EE7-94CB-A6C3C9E1E407}" type="slidenum">
              <a:rPr lang="fr-FR" smtClean="0"/>
              <a:pPr/>
              <a:t>8</a:t>
            </a:fld>
            <a:endParaRPr lang="fr-FR" dirty="0"/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xmlns="" id="{5289D51F-3326-4EAA-898E-1BEF3AC3C638}"/>
              </a:ext>
            </a:extLst>
          </p:cNvPr>
          <p:cNvSpPr txBox="1">
            <a:spLocks/>
          </p:cNvSpPr>
          <p:nvPr/>
        </p:nvSpPr>
        <p:spPr>
          <a:xfrm>
            <a:off x="527380" y="136905"/>
            <a:ext cx="10105123" cy="91583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none" spc="-100" baseline="0">
                <a:ln>
                  <a:noFill/>
                </a:ln>
                <a:solidFill>
                  <a:srgbClr val="777F77"/>
                </a:solidFill>
                <a:effectLst/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fr-FR" dirty="0"/>
              <a:t>Les bassins versants en 1830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CF4C7B9E-8836-052F-1333-20F81CDC08C1}"/>
              </a:ext>
            </a:extLst>
          </p:cNvPr>
          <p:cNvSpPr txBox="1"/>
          <p:nvPr/>
        </p:nvSpPr>
        <p:spPr>
          <a:xfrm>
            <a:off x="9696400" y="6631468"/>
            <a:ext cx="247227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dirty="0"/>
              <a:t>Mathilde Guillemois, IDEES Caen</a:t>
            </a:r>
          </a:p>
        </p:txBody>
      </p:sp>
    </p:spTree>
    <p:extLst>
      <p:ext uri="{BB962C8B-B14F-4D97-AF65-F5344CB8AC3E}">
        <p14:creationId xmlns:p14="http://schemas.microsoft.com/office/powerpoint/2010/main" val="25387638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71464E74-A1D2-4A11-96BD-C7E4BC89F89A}"/>
              </a:ext>
            </a:extLst>
          </p:cNvPr>
          <p:cNvSpPr/>
          <p:nvPr/>
        </p:nvSpPr>
        <p:spPr>
          <a:xfrm>
            <a:off x="10614369" y="79758"/>
            <a:ext cx="1530303" cy="13018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95CE00BF-1147-4B12-B5BF-3B1B07A0474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86" b="3853"/>
          <a:stretch/>
        </p:blipFill>
        <p:spPr>
          <a:xfrm>
            <a:off x="1246458" y="836712"/>
            <a:ext cx="9699083" cy="603237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A70C4639-D212-4308-8EE4-9C3F033914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068" y="1100517"/>
            <a:ext cx="1593241" cy="156208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5793CEAB-C0C6-482A-8980-613A4EB2B0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2944" y="677956"/>
            <a:ext cx="1749056" cy="1503881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D0215202-E32D-46A2-9D09-776473018A45}"/>
              </a:ext>
            </a:extLst>
          </p:cNvPr>
          <p:cNvSpPr txBox="1"/>
          <p:nvPr/>
        </p:nvSpPr>
        <p:spPr>
          <a:xfrm>
            <a:off x="2588560" y="5199411"/>
            <a:ext cx="14970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latin typeface="Cambria" panose="02040503050406030204" pitchFamily="18" charset="0"/>
                <a:ea typeface="Cambria" panose="02040503050406030204" pitchFamily="18" charset="0"/>
              </a:rPr>
              <a:t>Haies : 243 km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FAABB361-44F8-49A5-BAA6-A749CEA62CB9}"/>
              </a:ext>
            </a:extLst>
          </p:cNvPr>
          <p:cNvSpPr txBox="1"/>
          <p:nvPr/>
        </p:nvSpPr>
        <p:spPr>
          <a:xfrm>
            <a:off x="10196584" y="5199411"/>
            <a:ext cx="14970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latin typeface="Cambria" panose="02040503050406030204" pitchFamily="18" charset="0"/>
                <a:ea typeface="Cambria" panose="02040503050406030204" pitchFamily="18" charset="0"/>
              </a:rPr>
              <a:t>Haies : 187 km</a:t>
            </a:r>
          </a:p>
        </p:txBody>
      </p:sp>
      <p:sp>
        <p:nvSpPr>
          <p:cNvPr id="12" name="Espace réservé du numéro de diapositive 8">
            <a:extLst>
              <a:ext uri="{FF2B5EF4-FFF2-40B4-BE49-F238E27FC236}">
                <a16:creationId xmlns:a16="http://schemas.microsoft.com/office/drawing/2014/main" xmlns="" id="{43951519-FBCF-4497-96F5-AA1AAC33C8E6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605332-24F0-4EE7-94CB-A6C3C9E1E407}" type="slidenum">
              <a:rPr lang="fr-FR" smtClean="0"/>
              <a:pPr/>
              <a:t>9</a:t>
            </a:fld>
            <a:endParaRPr lang="fr-FR" dirty="0"/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xmlns="" id="{F89AA4E0-7C0A-4760-894F-3D686C885462}"/>
              </a:ext>
            </a:extLst>
          </p:cNvPr>
          <p:cNvSpPr txBox="1">
            <a:spLocks/>
          </p:cNvSpPr>
          <p:nvPr/>
        </p:nvSpPr>
        <p:spPr>
          <a:xfrm>
            <a:off x="527380" y="136905"/>
            <a:ext cx="10105123" cy="91583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none" spc="-100" baseline="0">
                <a:ln>
                  <a:noFill/>
                </a:ln>
                <a:solidFill>
                  <a:srgbClr val="777F77"/>
                </a:solidFill>
                <a:effectLst/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fr-FR" dirty="0"/>
              <a:t>Les bassins versants en 1944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68DBBF55-E324-8296-CEE7-EAA5051C7809}"/>
              </a:ext>
            </a:extLst>
          </p:cNvPr>
          <p:cNvSpPr txBox="1"/>
          <p:nvPr/>
        </p:nvSpPr>
        <p:spPr>
          <a:xfrm>
            <a:off x="9696400" y="6631468"/>
            <a:ext cx="247227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dirty="0"/>
              <a:t>Mathilde Guillemois, IDEES Caen</a:t>
            </a:r>
          </a:p>
        </p:txBody>
      </p:sp>
    </p:spTree>
    <p:extLst>
      <p:ext uri="{BB962C8B-B14F-4D97-AF65-F5344CB8AC3E}">
        <p14:creationId xmlns:p14="http://schemas.microsoft.com/office/powerpoint/2010/main" val="239156604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tiguïté">
  <a:themeElements>
    <a:clrScheme name="Personnalisé 4">
      <a:dk1>
        <a:sysClr val="windowText" lastClr="000000"/>
      </a:dk1>
      <a:lt1>
        <a:sysClr val="window" lastClr="FFFFFF"/>
      </a:lt1>
      <a:dk2>
        <a:srgbClr val="777F77"/>
      </a:dk2>
      <a:lt2>
        <a:srgbClr val="E9E5DC"/>
      </a:lt2>
      <a:accent1>
        <a:srgbClr val="9DA79D"/>
      </a:accent1>
      <a:accent2>
        <a:srgbClr val="BCD025"/>
      </a:accent2>
      <a:accent3>
        <a:srgbClr val="FF7C80"/>
      </a:accent3>
      <a:accent4>
        <a:srgbClr val="8FAC25"/>
      </a:accent4>
      <a:accent5>
        <a:srgbClr val="B58C8D"/>
      </a:accent5>
      <a:accent6>
        <a:srgbClr val="855D5D"/>
      </a:accent6>
      <a:hlink>
        <a:srgbClr val="FF9933"/>
      </a:hlink>
      <a:folHlink>
        <a:srgbClr val="DEDC00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Compos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5000"/>
                <a:satMod val="300000"/>
              </a:schemeClr>
            </a:gs>
            <a:gs pos="12000">
              <a:schemeClr val="phClr">
                <a:tint val="50000"/>
                <a:shade val="90000"/>
                <a:satMod val="250000"/>
              </a:schemeClr>
            </a:gs>
            <a:gs pos="100000">
              <a:schemeClr val="phClr">
                <a:tint val="85000"/>
                <a:shade val="75000"/>
                <a:satMod val="1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75000"/>
                <a:shade val="95000"/>
                <a:satMod val="175000"/>
              </a:schemeClr>
            </a:gs>
            <a:gs pos="12000">
              <a:schemeClr val="phClr">
                <a:tint val="90000"/>
                <a:shade val="90000"/>
                <a:satMod val="150000"/>
              </a:schemeClr>
            </a:gs>
            <a:gs pos="100000">
              <a:schemeClr val="phClr">
                <a:tint val="100000"/>
                <a:shade val="75000"/>
                <a:satMod val="150000"/>
              </a:schemeClr>
            </a:gs>
          </a:gsLst>
          <a:lin ang="16200000" scaled="1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freezing" dir="t">
              <a:rot lat="0" lon="0" rev="6000000"/>
            </a:lightRig>
          </a:scene3d>
          <a:sp3d contourW="12700" prstMaterial="dkEdge">
            <a:bevelT w="44450" h="25400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19984</TotalTime>
  <Words>1553</Words>
  <Application>Microsoft Office PowerPoint</Application>
  <PresentationFormat>Personnalisé</PresentationFormat>
  <Paragraphs>176</Paragraphs>
  <Slides>22</Slides>
  <Notes>5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22</vt:i4>
      </vt:variant>
    </vt:vector>
  </HeadingPairs>
  <TitlesOfParts>
    <vt:vector size="23" baseType="lpstr">
      <vt:lpstr>Contiguïté</vt:lpstr>
      <vt:lpstr>Présentation PowerPoint</vt:lpstr>
      <vt:lpstr>Le bocage, un paysage emblématique de la Normandie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Le rôle clef des haies bloquantes</vt:lpstr>
      <vt:lpstr>Présentation PowerPoint</vt:lpstr>
      <vt:lpstr>Présentation PowerPoint</vt:lpstr>
      <vt:lpstr>Présentation PowerPoint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Olivier VAN DEN BOSSCHE</dc:creator>
  <cp:lastModifiedBy>LEMOINE Léa</cp:lastModifiedBy>
  <cp:revision>960</cp:revision>
  <cp:lastPrinted>2021-04-02T11:02:24Z</cp:lastPrinted>
  <dcterms:created xsi:type="dcterms:W3CDTF">2016-11-11T20:43:53Z</dcterms:created>
  <dcterms:modified xsi:type="dcterms:W3CDTF">2023-11-13T21:16:30Z</dcterms:modified>
</cp:coreProperties>
</file>