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23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3 colonne</c:v>
                </c:pt>
              </c:strCache>
            </c:strRef>
          </c:tx>
          <c:spPr>
            <a:solidFill>
              <a:srgbClr val="83CAFF"/>
            </a:solidFill>
            <a:ln w="0">
              <a:noFill/>
            </a:ln>
          </c:spPr>
          <c:dPt>
            <c:idx val="0"/>
            <c:bubble3D val="0"/>
            <c:spPr>
              <a:solidFill>
                <a:srgbClr val="004586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AA07-4431-A3C4-CA82AAF2812C}"/>
              </c:ext>
            </c:extLst>
          </c:dPt>
          <c:dPt>
            <c:idx val="1"/>
            <c:bubble3D val="0"/>
            <c:spPr>
              <a:solidFill>
                <a:srgbClr val="FF420E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AA07-4431-A3C4-CA82AAF2812C}"/>
              </c:ext>
            </c:extLst>
          </c:dPt>
          <c:dPt>
            <c:idx val="2"/>
            <c:bubble3D val="0"/>
            <c:spPr>
              <a:solidFill>
                <a:srgbClr val="FFD32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5-AA07-4431-A3C4-CA82AAF2812C}"/>
              </c:ext>
            </c:extLst>
          </c:dPt>
          <c:dPt>
            <c:idx val="3"/>
            <c:bubble3D val="0"/>
            <c:spPr>
              <a:solidFill>
                <a:srgbClr val="579D1C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7-AA07-4431-A3C4-CA82AAF2812C}"/>
              </c:ext>
            </c:extLst>
          </c:dPt>
          <c:dPt>
            <c:idx val="4"/>
            <c:bubble3D val="0"/>
            <c:spPr>
              <a:solidFill>
                <a:srgbClr val="7E0021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9-AA07-4431-A3C4-CA82AAF2812C}"/>
              </c:ext>
            </c:extLst>
          </c:dPt>
          <c:dPt>
            <c:idx val="5"/>
            <c:bubble3D val="0"/>
            <c:spPr>
              <a:solidFill>
                <a:srgbClr val="83CAFF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B-AA07-4431-A3C4-CA82AAF2812C}"/>
              </c:ext>
            </c:extLst>
          </c:dPt>
          <c:dLbls>
            <c:dLbl>
              <c:idx val="0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1-AA07-4431-A3C4-CA82AAF2812C}"/>
                </c:ext>
              </c:extLst>
            </c:dLbl>
            <c:dLbl>
              <c:idx val="1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3-AA07-4431-A3C4-CA82AAF2812C}"/>
                </c:ext>
              </c:extLst>
            </c:dLbl>
            <c:dLbl>
              <c:idx val="2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5-AA07-4431-A3C4-CA82AAF2812C}"/>
                </c:ext>
              </c:extLst>
            </c:dLbl>
            <c:dLbl>
              <c:idx val="3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7-AA07-4431-A3C4-CA82AAF2812C}"/>
                </c:ext>
              </c:extLst>
            </c:dLbl>
            <c:dLbl>
              <c:idx val="4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9-AA07-4431-A3C4-CA82AAF2812C}"/>
                </c:ext>
              </c:extLst>
            </c:dLbl>
            <c:dLbl>
              <c:idx val="5"/>
              <c:spPr/>
              <c:txPr>
                <a:bodyPr wrap="non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Arial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6="http://schemas.microsoft.com/office/drawing/2014/chart" uri="{C3380CC4-5D6E-409C-BE32-E72D297353CC}">
                  <c16:uniqueId val="{0000000B-AA07-4431-A3C4-CA82AAF28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Arial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6"/>
                <c:pt idx="0">
                  <c:v>Prairie Permanantes 48 ha.</c:v>
                </c:pt>
                <c:pt idx="1">
                  <c:v>Prairies Temporaires 36 ha.</c:v>
                </c:pt>
                <c:pt idx="2">
                  <c:v>Méteil 9 ha.</c:v>
                </c:pt>
                <c:pt idx="3">
                  <c:v>Sorgo/Moha 8 ha.</c:v>
                </c:pt>
                <c:pt idx="4">
                  <c:v>Blé panifiable 3ha</c:v>
                </c:pt>
                <c:pt idx="5">
                  <c:v>Millet rouge 1ha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48</c:v>
                </c:pt>
                <c:pt idx="1">
                  <c:v>36</c:v>
                </c:pt>
                <c:pt idx="2">
                  <c:v>9</c:v>
                </c:pt>
                <c:pt idx="3">
                  <c:v>8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A07-4431-A3C4-CA82AAF28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1600" b="1" strike="noStrike" spc="-1">
              <a:solidFill>
                <a:srgbClr val="000000"/>
              </a:solidFill>
              <a:latin typeface="Calibri"/>
            </a:defRPr>
          </a:pPr>
          <a:endParaRPr lang="fr-FR"/>
        </a:p>
      </c:txPr>
    </c:legend>
    <c:plotVisOnly val="1"/>
    <c:dispBlanksAs val="zero"/>
    <c:showDLblsOverMax val="1"/>
  </c:chart>
  <c:spPr>
    <a:noFill/>
    <a:ln w="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déplacer la diapo</a:t>
            </a: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Cliquez pour modifier le format des notes</a:t>
            </a:r>
          </a:p>
        </p:txBody>
      </p:sp>
      <p:sp>
        <p:nvSpPr>
          <p:cNvPr id="3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&lt;en-tête&gt;</a:t>
            </a:r>
          </a:p>
        </p:txBody>
      </p:sp>
      <p:sp>
        <p:nvSpPr>
          <p:cNvPr id="355" name="PlaceHolder 4"/>
          <p:cNvSpPr>
            <a:spLocks noGrp="1"/>
          </p:cNvSpPr>
          <p:nvPr>
            <p:ph type="dt" idx="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&lt;date/heure&gt;</a:t>
            </a:r>
          </a:p>
        </p:txBody>
      </p:sp>
      <p:sp>
        <p:nvSpPr>
          <p:cNvPr id="356" name="PlaceHolder 5"/>
          <p:cNvSpPr>
            <a:spLocks noGrp="1"/>
          </p:cNvSpPr>
          <p:nvPr>
            <p:ph type="ftr" idx="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&lt;pied de page&gt;</a:t>
            </a:r>
          </a:p>
        </p:txBody>
      </p:sp>
      <p:sp>
        <p:nvSpPr>
          <p:cNvPr id="357" name="PlaceHolder 6"/>
          <p:cNvSpPr>
            <a:spLocks noGrp="1"/>
          </p:cNvSpPr>
          <p:nvPr>
            <p:ph type="sldNum" idx="1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C831F30-732A-4EE4-8382-6DCD865D6240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sldNum" idx="11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6D966C-C84D-4A04-8143-6C5542A93587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sldNum" idx="20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8994917-F589-4799-BBFF-B624CA1C596D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sldNum" idx="21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89D2227-105B-4D04-8DB2-75209919AFC9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3"/>
          <p:cNvSpPr>
            <a:spLocks noGrp="1"/>
          </p:cNvSpPr>
          <p:nvPr>
            <p:ph type="sldNum" idx="22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609A7CF-BA0A-4143-A4E7-A4DFF42EAED4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sldNum" idx="23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3EBD0B0-533C-497E-93D3-B961FB5D4AF5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sldNum" idx="24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BFC433B-D75D-440E-BF9C-DFBEAF4F0277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sldNum" idx="12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E2C70AF-66F6-4A7E-9C6E-FA854DFD5646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sldNum" idx="13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A821F82-1F4C-4B2A-87B9-291955E4BCE3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sldNum" idx="14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CB1B13D-FDCA-4169-999F-80B94AA3517A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sldNum" idx="15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7EF6BF7-DDF4-40A4-B3F2-F750670B61B7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sldNum" idx="16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2BA6AB7-BE0E-44EF-AD6E-8F151E5DB8DC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sldNum" idx="17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95FA339-DEF1-47C4-A087-FED9B43B1F98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60" y="744480"/>
            <a:ext cx="6616080" cy="3722040"/>
          </a:xfrm>
          <a:prstGeom prst="rect">
            <a:avLst/>
          </a:prstGeom>
          <a:ln w="0">
            <a:noFill/>
          </a:ln>
        </p:spPr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sldNum" idx="18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3615870-6CEA-4D20-BCF5-81B660A3A3B3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t">
            <a:noAutofit/>
          </a:bodyPr>
          <a:lstStyle/>
          <a:p>
            <a:pPr marL="216000" indent="0">
              <a:buNone/>
            </a:pP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sldNum" idx="19"/>
          </p:nvPr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3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886EF49-7612-42F9-9988-489359C1D995}" type="slidenum">
              <a:rPr lang="fr-FR" sz="13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fr-FR" sz="13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D0896FB-F47F-4540-B14C-0E584029A52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DDD2D6E-5267-48A7-A0E3-4F58C80B134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C73E8A-CE20-4238-AFD6-EE9D73718F3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BAB307E-2300-49A6-AB9B-38AA4CC14FD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8665F48-7A67-4E84-A269-C3B1A826BC9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7745F96-1B19-482E-BD88-2705346CF09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A1B8D96-260C-4C0F-841B-D7F68C99BCB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46287AC-089A-401A-BC93-5D43F09F2B6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ACF456F-DDF2-45C3-82C2-354BD8FC701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5F1F7C5-6004-4DE6-A87F-84320716C8D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40CE3ECA-09A4-4B9E-B575-BD765F05146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D0AFA0A-D3AA-4AA6-B266-39EDC48A13F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C38F994-E1EB-4113-B4C0-4C0EF3A78C5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8573B21-C76C-4961-BD83-18E91301FA3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4C208C0-F44A-4249-A9B9-0D27B4D1862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08BEF20-E1C2-4759-AE88-2621357725E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DDECAE1-BCF4-4939-A05B-836E6AC03E0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1F9C729-A9CD-434B-81F7-52A5EB1D421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7EAAA2-56FC-4493-9966-95DC19EB2D8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7A0D6BF-FF2A-4397-B57E-769A3AF32DA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507EF5B-1775-4C68-AD49-B73FB19B17D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A7E7F3-F955-4BD5-A974-82777E69B5E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8E1F4EC-1C6F-4D5A-AF21-0875A6DF614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0AF0672-B49B-4369-8006-9CC0FD39642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C5828CF-82B6-4D8D-88E5-E521AD36647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A4AD2B4-B86B-4004-8944-B12BF2616BF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10C26DE-EAE6-42C4-A518-CC9D5D179D8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4B45161-9ADF-4A3E-97F0-11433CF70AE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FDF3C5E-9571-4F83-A6C5-0FF33E684CE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28F2BF8-53AD-47F9-9D80-9FD63AE2779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ADF5557-C59F-47FB-ACF2-8EEE1FBF07A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AD22BAF-53F3-41A8-9A5D-B99A91E926C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A7D3A04-D86E-421D-A5D8-689CE5A703A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10487F-520D-43DF-AC0F-28EC36F5E54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D305A50-1E1E-4BDE-BBF1-655AC97E409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72524B-9BE2-4BA2-99F9-4F22359D2B1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BD5AFA2-A02B-4C2F-B929-DCF267AD858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40792CD5-4805-4DD3-9349-FA6BB9D761E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54D92E0-3445-490A-BB62-CBEF4D31122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F81BB68-ED5A-40CF-AA2E-44CE84B2815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E7F3AC8-DB02-4FED-8D19-F0D3A3DE9F1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9D81ED-F848-4E6E-A149-0A33C4E0649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C0A9E79-0DCC-4BA7-89CA-79C7E7D5605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AC8584F-50B0-442E-BE70-7D7647816DC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7E3B4FA-0E07-4668-B81A-D051C6F79F0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E242AD4-2FA1-45D0-B354-774C167104B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E0C3C9E-4F68-452E-B06F-ADA9E6B9D64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62FB806-3F67-4C0F-AC12-C2B87C0513E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C7209C-DC4F-4821-9DBF-4695B10EF75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324B857-AC24-42FB-9138-208520F3B7D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D712A9A-C6D4-4281-BBDC-8F5D50FC0C07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43F8EAF-BD85-4AB7-A0A8-FF2DEA580E7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4C72BD9-7B85-4A1B-9F9A-56C854E96A3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18467DA-E38B-47F3-892A-E2BB1FA6C43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B97D37A-1CA4-4F09-A473-F8CA2D58ADE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0EAE5E0-57F4-4298-BB65-9F6930F0414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5B0CA9A-1E8F-46FC-AC17-97F231AC774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6FDC757-992F-4E71-89EC-DBA1CBA4FF5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14FA836-579F-461D-9367-5625EFF8593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0553BF-DD88-4926-B99F-A8CAE5CC12E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9E7AD31-A373-418F-A8A6-3087C7D58BF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C3709B7-EC0B-4570-B79A-B6B3C42D2DD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8A035C7-75E7-4B14-B7BF-ABD25CE9794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D7C1B4C-7E9C-4B54-B372-62EA32E79FF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EBD1646-7A8E-4DE5-908F-2B7C75CE891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A1B6DCC-879B-44F2-8084-31B06F804A0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5F01273-E6AD-4AB0-8E92-77E69801925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D541044-6D4F-401D-B36F-CA2137F8EDD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28007EF-63B1-42FA-B28A-4EC007854B7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CF6ACD-92D8-46DA-B3C2-E898857CBB7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1881C61-7229-4180-9E91-B8D20E3F406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4CCD668-721B-419A-8368-EB53EAF4468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248EEA25-1694-458E-AE41-D823A5BD329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895AD5B-CE1E-494C-96BE-CD40A7FEFD9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7B0D0E4-7A11-491F-AD32-7FA48C51D7B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AD2F70C-3195-408D-8385-7BA993DE636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0D7F1E1F-879F-4B53-892C-8CF994D8378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1C29DCFF-CDDF-4360-9671-7F362B676EB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2CA56DD9-CE1C-463A-9BCE-CBC1D77FEAA0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339A3BA-E931-4C98-9568-99C8E1B396F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9DCB8B8-DB1D-4CD0-A3AB-BB2B9FB26E4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983CD443-9124-4977-B376-5F34E26E82B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6DC394D5-6247-4FD8-9CA5-87154637917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AE0B2AC8-4F3B-409A-A59F-7E5A99237DCA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9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2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3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" name="Rectangle 3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800" b="0" strike="noStrike" spc="-1">
              <a:solidFill>
                <a:srgbClr val="FFFFFF"/>
              </a:solidFill>
              <a:latin typeface="Century Gothic"/>
              <a:ea typeface="DejaVu Sans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27400" y="79920"/>
            <a:ext cx="10104480" cy="91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45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46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47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8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9" name="PlaceHolder 1"/>
          <p:cNvSpPr>
            <a:spLocks noGrp="1"/>
          </p:cNvSpPr>
          <p:nvPr>
            <p:ph type="sldNum" idx="1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3A903B24-739D-4E0F-85F7-E7B63E2E7E5F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89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90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91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2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3" name="PlaceHolder 1"/>
          <p:cNvSpPr>
            <a:spLocks noGrp="1"/>
          </p:cNvSpPr>
          <p:nvPr>
            <p:ph type="sldNum" idx="2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B836A783-0C9C-4D1A-AC80-181500BD8FEC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133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134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135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7" name="PlaceHolder 1"/>
          <p:cNvSpPr>
            <a:spLocks noGrp="1"/>
          </p:cNvSpPr>
          <p:nvPr>
            <p:ph type="sldNum" idx="3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93429532-7634-4161-92BF-8065F49BB1C9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6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177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178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179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1" name="PlaceHolder 1"/>
          <p:cNvSpPr>
            <a:spLocks noGrp="1"/>
          </p:cNvSpPr>
          <p:nvPr>
            <p:ph type="sldNum" idx="4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E4A5A0DD-A1EA-423D-B8B5-9D212FC677C0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221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222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223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4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5" name="PlaceHolder 1"/>
          <p:cNvSpPr>
            <a:spLocks noGrp="1"/>
          </p:cNvSpPr>
          <p:nvPr>
            <p:ph type="sldNum" idx="5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221239CF-F130-4DAA-B49D-CBAC1C02E313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4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265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266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267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8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9" name="PlaceHolder 1"/>
          <p:cNvSpPr>
            <a:spLocks noGrp="1"/>
          </p:cNvSpPr>
          <p:nvPr>
            <p:ph type="sldNum" idx="6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426F6283-5B08-4BD3-9DC6-77C21EC252F3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" name="Connecteur droit 9"/>
          <p:cNvCxnSpPr/>
          <p:nvPr/>
        </p:nvCxnSpPr>
        <p:spPr>
          <a:xfrm flipH="1" flipV="1">
            <a:off x="-23040" y="1052640"/>
            <a:ext cx="10656000" cy="19440"/>
          </a:xfrm>
          <a:prstGeom prst="straightConnector1">
            <a:avLst/>
          </a:prstGeom>
          <a:ln w="28575">
            <a:solidFill>
              <a:srgbClr val="BCD01E"/>
            </a:solidFill>
            <a:round/>
          </a:ln>
        </p:spPr>
      </p:cxnSp>
      <p:sp>
        <p:nvSpPr>
          <p:cNvPr id="309" name="Rectangle 17"/>
          <p:cNvSpPr/>
          <p:nvPr/>
        </p:nvSpPr>
        <p:spPr>
          <a:xfrm>
            <a:off x="11277720" y="5486400"/>
            <a:ext cx="913680" cy="685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strike="noStrike" spc="-1">
              <a:solidFill>
                <a:schemeClr val="lt1"/>
              </a:solidFill>
              <a:latin typeface="Century Gothic"/>
              <a:ea typeface="DejaVu Sans"/>
            </a:endParaRPr>
          </a:p>
        </p:txBody>
      </p:sp>
      <p:grpSp>
        <p:nvGrpSpPr>
          <p:cNvPr id="310" name="Groupe 15"/>
          <p:cNvGrpSpPr/>
          <p:nvPr/>
        </p:nvGrpSpPr>
        <p:grpSpPr>
          <a:xfrm>
            <a:off x="10877040" y="59400"/>
            <a:ext cx="1183680" cy="1269360"/>
            <a:chOff x="10877040" y="59400"/>
            <a:chExt cx="1183680" cy="1269360"/>
          </a:xfrm>
        </p:grpSpPr>
        <p:pic>
          <p:nvPicPr>
            <p:cNvPr id="311" name="Picture 3"/>
            <p:cNvPicPr/>
            <p:nvPr/>
          </p:nvPicPr>
          <p:blipFill>
            <a:blip r:embed="rId14"/>
            <a:stretch/>
          </p:blipFill>
          <p:spPr>
            <a:xfrm>
              <a:off x="10877040" y="59400"/>
              <a:ext cx="1183680" cy="126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2" name="Picture 2"/>
            <p:cNvPicPr/>
            <p:nvPr/>
          </p:nvPicPr>
          <p:blipFill>
            <a:blip r:embed="rId15"/>
            <a:stretch/>
          </p:blipFill>
          <p:spPr>
            <a:xfrm>
              <a:off x="11036520" y="104400"/>
              <a:ext cx="828360" cy="649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13" name="PlaceHolder 1"/>
          <p:cNvSpPr>
            <a:spLocks noGrp="1"/>
          </p:cNvSpPr>
          <p:nvPr>
            <p:ph type="sldNum" idx="7"/>
          </p:nvPr>
        </p:nvSpPr>
        <p:spPr>
          <a:xfrm>
            <a:off x="11376720" y="6309360"/>
            <a:ext cx="730800" cy="395640"/>
          </a:xfrm>
          <a:prstGeom prst="rect">
            <a:avLst/>
          </a:prstGeom>
          <a:noFill/>
          <a:ln w="19080">
            <a:solidFill>
              <a:srgbClr val="FFFFFF"/>
            </a:solidFill>
            <a:round/>
          </a:ln>
        </p:spPr>
        <p:txBody>
          <a:bodyPr lIns="0" tIns="0" r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600" b="0" strike="noStrike" spc="-1">
                <a:solidFill>
                  <a:srgbClr val="E9E5DC"/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fld id="{A09C76D2-791E-4BD9-A428-C58605FF879B}" type="slidenum">
              <a:rPr lang="fr-FR" sz="1600" b="0" strike="noStrike" spc="-1">
                <a:solidFill>
                  <a:srgbClr val="E9E5DC"/>
                </a:solidFill>
                <a:latin typeface="Century Gothic"/>
              </a:rPr>
              <a:t>‹N°›</a:t>
            </a:fld>
            <a:endParaRPr lang="fr-FR" sz="1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</a:rPr>
              <a:t>Cliquez pour éditer le format du texte-titre</a:t>
            </a: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solidFill>
                  <a:srgbClr val="000000"/>
                </a:solidFill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solidFill>
                  <a:srgbClr val="000000"/>
                </a:solidFill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11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hyperlink" Target="mailto:antoine.pasquier1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re 1"/>
          <p:cNvSpPr/>
          <p:nvPr/>
        </p:nvSpPr>
        <p:spPr>
          <a:xfrm>
            <a:off x="324720" y="3085920"/>
            <a:ext cx="8664840" cy="221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br>
              <a:rPr sz="4400"/>
            </a:br>
            <a:endParaRPr lang="fr-FR" sz="44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4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8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8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48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24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59" name="Rectangle 11"/>
          <p:cNvSpPr/>
          <p:nvPr/>
        </p:nvSpPr>
        <p:spPr>
          <a:xfrm>
            <a:off x="0" y="378000"/>
            <a:ext cx="1219140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0" anchor="ctr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entury Gothic"/>
              <a:ea typeface="DejaVu Sans"/>
            </a:endParaRPr>
          </a:p>
        </p:txBody>
      </p:sp>
      <p:grpSp>
        <p:nvGrpSpPr>
          <p:cNvPr id="360" name="Groupe 21"/>
          <p:cNvGrpSpPr/>
          <p:nvPr/>
        </p:nvGrpSpPr>
        <p:grpSpPr>
          <a:xfrm>
            <a:off x="87840" y="5294160"/>
            <a:ext cx="11881440" cy="1446480"/>
            <a:chOff x="87840" y="5294160"/>
            <a:chExt cx="11881440" cy="1446480"/>
          </a:xfrm>
        </p:grpSpPr>
        <p:pic>
          <p:nvPicPr>
            <p:cNvPr id="361" name="image1.gif" descr="Résultat de recherche d'images pour &quot;APCA&quot;"/>
            <p:cNvPicPr/>
            <p:nvPr/>
          </p:nvPicPr>
          <p:blipFill>
            <a:blip r:embed="rId3"/>
            <a:stretch/>
          </p:blipFill>
          <p:spPr>
            <a:xfrm>
              <a:off x="87840" y="5294160"/>
              <a:ext cx="1422000" cy="144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2" name="Image 13" descr="qualitropic new logo"/>
            <p:cNvPicPr/>
            <p:nvPr/>
          </p:nvPicPr>
          <p:blipFill>
            <a:blip r:embed="rId4"/>
            <a:stretch/>
          </p:blipFill>
          <p:spPr>
            <a:xfrm>
              <a:off x="9854280" y="5728680"/>
              <a:ext cx="2115000" cy="468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3" name="image4.jpg"/>
            <p:cNvPicPr/>
            <p:nvPr/>
          </p:nvPicPr>
          <p:blipFill>
            <a:blip r:embed="rId5"/>
            <a:stretch/>
          </p:blipFill>
          <p:spPr>
            <a:xfrm>
              <a:off x="3566160" y="5456880"/>
              <a:ext cx="949680" cy="1012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4" name="image15.jpg"/>
            <p:cNvPicPr/>
            <p:nvPr/>
          </p:nvPicPr>
          <p:blipFill>
            <a:blip r:embed="rId6"/>
            <a:stretch/>
          </p:blipFill>
          <p:spPr>
            <a:xfrm>
              <a:off x="4742280" y="5521320"/>
              <a:ext cx="843480" cy="883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5" name="image8.jpg"/>
            <p:cNvPicPr/>
            <p:nvPr/>
          </p:nvPicPr>
          <p:blipFill>
            <a:blip r:embed="rId7"/>
            <a:stretch/>
          </p:blipFill>
          <p:spPr>
            <a:xfrm>
              <a:off x="8268480" y="5630040"/>
              <a:ext cx="1359720" cy="66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6" name="Image 18" descr="Logo-INRAE"/>
            <p:cNvPicPr/>
            <p:nvPr/>
          </p:nvPicPr>
          <p:blipFill>
            <a:blip r:embed="rId8"/>
            <a:stretch/>
          </p:blipFill>
          <p:spPr>
            <a:xfrm>
              <a:off x="1681920" y="5745600"/>
              <a:ext cx="1657800" cy="434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67" name="Image 11"/>
            <p:cNvPicPr/>
            <p:nvPr/>
          </p:nvPicPr>
          <p:blipFill>
            <a:blip r:embed="rId9"/>
            <a:stretch/>
          </p:blipFill>
          <p:spPr>
            <a:xfrm>
              <a:off x="5811840" y="5537880"/>
              <a:ext cx="1103760" cy="849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68" name="Rectangle 12"/>
          <p:cNvSpPr/>
          <p:nvPr/>
        </p:nvSpPr>
        <p:spPr>
          <a:xfrm>
            <a:off x="0" y="457200"/>
            <a:ext cx="12191400" cy="4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numCol="1" spcCol="0" anchor="ctr">
            <a:sp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Century Gothic"/>
              <a:ea typeface="DejaVu Sans"/>
            </a:endParaRPr>
          </a:p>
        </p:txBody>
      </p:sp>
      <p:grpSp>
        <p:nvGrpSpPr>
          <p:cNvPr id="369" name="Groupe 15"/>
          <p:cNvGrpSpPr/>
          <p:nvPr/>
        </p:nvGrpSpPr>
        <p:grpSpPr>
          <a:xfrm>
            <a:off x="9336240" y="606600"/>
            <a:ext cx="2738880" cy="2965680"/>
            <a:chOff x="9336240" y="606600"/>
            <a:chExt cx="2738880" cy="2965680"/>
          </a:xfrm>
        </p:grpSpPr>
        <p:pic>
          <p:nvPicPr>
            <p:cNvPr id="370" name="Picture 3"/>
            <p:cNvPicPr/>
            <p:nvPr/>
          </p:nvPicPr>
          <p:blipFill>
            <a:blip r:embed="rId10"/>
            <a:stretch/>
          </p:blipFill>
          <p:spPr>
            <a:xfrm>
              <a:off x="9336240" y="606600"/>
              <a:ext cx="2738880" cy="2965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1" name="Picture 2"/>
            <p:cNvPicPr/>
            <p:nvPr/>
          </p:nvPicPr>
          <p:blipFill>
            <a:blip r:embed="rId11"/>
            <a:stretch/>
          </p:blipFill>
          <p:spPr>
            <a:xfrm>
              <a:off x="9705240" y="711720"/>
              <a:ext cx="1916640" cy="15174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72" name="Image 19" descr="0JWmq4hY.jpg"/>
          <p:cNvPicPr/>
          <p:nvPr/>
        </p:nvPicPr>
        <p:blipFill>
          <a:blip r:embed="rId12"/>
          <a:stretch/>
        </p:blipFill>
        <p:spPr>
          <a:xfrm>
            <a:off x="7144920" y="5630040"/>
            <a:ext cx="961560" cy="961560"/>
          </a:xfrm>
          <a:prstGeom prst="rect">
            <a:avLst/>
          </a:prstGeom>
          <a:ln w="0">
            <a:noFill/>
          </a:ln>
        </p:spPr>
      </p:pic>
      <p:sp>
        <p:nvSpPr>
          <p:cNvPr id="373" name="ZoneTexte 372"/>
          <p:cNvSpPr txBox="1"/>
          <p:nvPr/>
        </p:nvSpPr>
        <p:spPr>
          <a:xfrm>
            <a:off x="2431080" y="2520000"/>
            <a:ext cx="4807440" cy="1027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fr-FR" sz="2200" b="1" strike="noStrike" spc="-1">
                <a:solidFill>
                  <a:srgbClr val="2A6099"/>
                </a:solidFill>
                <a:latin typeface="Arial"/>
              </a:rPr>
              <a:t>L’eau en agroforesterie</a:t>
            </a:r>
          </a:p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 algn="ctr"/>
            <a:r>
              <a:rPr lang="fr-FR" sz="2200" b="1" strike="noStrike" spc="-1">
                <a:solidFill>
                  <a:srgbClr val="2A6099"/>
                </a:solidFill>
                <a:latin typeface="Arial"/>
              </a:rPr>
              <a:t>Exemple de la Ferme du Forgineau</a:t>
            </a:r>
          </a:p>
        </p:txBody>
      </p:sp>
      <p:sp>
        <p:nvSpPr>
          <p:cNvPr id="374" name="Rectangle 373"/>
          <p:cNvSpPr/>
          <p:nvPr/>
        </p:nvSpPr>
        <p:spPr>
          <a:xfrm>
            <a:off x="1080000" y="1620000"/>
            <a:ext cx="7560000" cy="2880000"/>
          </a:xfrm>
          <a:prstGeom prst="rect">
            <a:avLst/>
          </a:prstGeom>
          <a:noFill/>
          <a:ln w="0">
            <a:solidFill>
              <a:srgbClr val="4D554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Espace réservé du numéro de diapositive 3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CFDE483D-41E8-4012-A69A-89411C6EE19D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10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59" name="Image 458"/>
          <p:cNvPicPr/>
          <p:nvPr/>
        </p:nvPicPr>
        <p:blipFill>
          <a:blip r:embed="rId3"/>
          <a:srcRect l="17030" t="17603" r="19482" b="22023"/>
          <a:stretch/>
        </p:blipFill>
        <p:spPr>
          <a:xfrm>
            <a:off x="0" y="985320"/>
            <a:ext cx="10980000" cy="5872680"/>
          </a:xfrm>
          <a:prstGeom prst="rect">
            <a:avLst/>
          </a:prstGeom>
          <a:ln w="0">
            <a:noFill/>
          </a:ln>
        </p:spPr>
      </p:pic>
      <p:sp>
        <p:nvSpPr>
          <p:cNvPr id="460" name="Rectangle 459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61" name="Rectangle 460"/>
          <p:cNvSpPr/>
          <p:nvPr/>
        </p:nvSpPr>
        <p:spPr>
          <a:xfrm>
            <a:off x="9863280" y="5628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62" name="Rectangle : coins arrondis 461"/>
          <p:cNvSpPr/>
          <p:nvPr/>
        </p:nvSpPr>
        <p:spPr>
          <a:xfrm>
            <a:off x="9710280" y="5597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Espace réservé du numéro de diapositive 11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21615D5F-5967-4A60-923F-6846893F47AB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11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64" name="Image 463"/>
          <p:cNvPicPr/>
          <p:nvPr/>
        </p:nvPicPr>
        <p:blipFill>
          <a:blip r:embed="rId3"/>
          <a:srcRect l="24722" t="47234" r="26553" b="31759"/>
          <a:stretch/>
        </p:blipFill>
        <p:spPr>
          <a:xfrm>
            <a:off x="180000" y="1440000"/>
            <a:ext cx="11879640" cy="2880000"/>
          </a:xfrm>
          <a:prstGeom prst="rect">
            <a:avLst/>
          </a:prstGeom>
          <a:ln w="0">
            <a:noFill/>
          </a:ln>
        </p:spPr>
      </p:pic>
      <p:sp>
        <p:nvSpPr>
          <p:cNvPr id="465" name="Rectangle 464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66" name="Image 465"/>
          <p:cNvPicPr/>
          <p:nvPr/>
        </p:nvPicPr>
        <p:blipFill>
          <a:blip r:embed="rId4"/>
          <a:srcRect l="28291" t="36742" r="37748" b="21256"/>
          <a:stretch/>
        </p:blipFill>
        <p:spPr>
          <a:xfrm>
            <a:off x="9000000" y="4500000"/>
            <a:ext cx="2880000" cy="2003400"/>
          </a:xfrm>
          <a:prstGeom prst="rect">
            <a:avLst/>
          </a:prstGeom>
          <a:ln w="0">
            <a:noFill/>
          </a:ln>
        </p:spPr>
      </p:pic>
      <p:pic>
        <p:nvPicPr>
          <p:cNvPr id="467" name="Image 466"/>
          <p:cNvPicPr/>
          <p:nvPr/>
        </p:nvPicPr>
        <p:blipFill>
          <a:blip r:embed="rId5"/>
          <a:srcRect t="13907"/>
          <a:stretch/>
        </p:blipFill>
        <p:spPr>
          <a:xfrm>
            <a:off x="540000" y="4680000"/>
            <a:ext cx="3960000" cy="1917720"/>
          </a:xfrm>
          <a:prstGeom prst="rect">
            <a:avLst/>
          </a:prstGeom>
          <a:ln w="0">
            <a:noFill/>
          </a:ln>
        </p:spPr>
      </p:pic>
      <p:sp>
        <p:nvSpPr>
          <p:cNvPr id="468" name="Rectangle 467"/>
          <p:cNvSpPr/>
          <p:nvPr/>
        </p:nvSpPr>
        <p:spPr>
          <a:xfrm>
            <a:off x="5903280" y="5304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69" name="Rectangle : coins arrondis 468"/>
          <p:cNvSpPr/>
          <p:nvPr/>
        </p:nvSpPr>
        <p:spPr>
          <a:xfrm>
            <a:off x="5750280" y="5273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space réservé du numéro de diapositive 9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4F3688A5-F06E-4315-8047-6028A9C41F26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12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71" name="Image 470"/>
          <p:cNvPicPr/>
          <p:nvPr/>
        </p:nvPicPr>
        <p:blipFill>
          <a:blip r:embed="rId3"/>
          <a:srcRect t="15745" r="4781"/>
          <a:stretch/>
        </p:blipFill>
        <p:spPr>
          <a:xfrm>
            <a:off x="1908000" y="1494360"/>
            <a:ext cx="7991640" cy="3977640"/>
          </a:xfrm>
          <a:prstGeom prst="rect">
            <a:avLst/>
          </a:prstGeom>
          <a:ln w="0">
            <a:noFill/>
          </a:ln>
        </p:spPr>
      </p:pic>
      <p:sp>
        <p:nvSpPr>
          <p:cNvPr id="472" name="ZoneTexte 471"/>
          <p:cNvSpPr txBox="1"/>
          <p:nvPr/>
        </p:nvSpPr>
        <p:spPr>
          <a:xfrm>
            <a:off x="900000" y="5760000"/>
            <a:ext cx="10440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500 aulnes glutineux        800 saules des vanniers           12000 roseaux </a:t>
            </a:r>
            <a:endParaRPr lang="fr-FR" sz="2200" b="1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								</a:t>
            </a:r>
            <a:r>
              <a:rPr lang="fr-FR" sz="2200" b="1" strike="noStrike" spc="-1">
                <a:solidFill>
                  <a:srgbClr val="2A6099"/>
                </a:solidFill>
                <a:latin typeface="Arial"/>
              </a:rPr>
              <a:t>(phragmites)</a:t>
            </a:r>
          </a:p>
        </p:txBody>
      </p:sp>
      <p:sp>
        <p:nvSpPr>
          <p:cNvPr id="473" name="Rectangle 472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74" name="Rectangle 473"/>
          <p:cNvSpPr/>
          <p:nvPr/>
        </p:nvSpPr>
        <p:spPr>
          <a:xfrm>
            <a:off x="10151280" y="3144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75" name="Rectangle : coins arrondis 474"/>
          <p:cNvSpPr/>
          <p:nvPr/>
        </p:nvSpPr>
        <p:spPr>
          <a:xfrm>
            <a:off x="9998280" y="3113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Espace réservé du numéro de diapositive 1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C7E18A71-66D5-4111-8E7B-669EDD850C4D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13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77" name="Image 476"/>
          <p:cNvPicPr/>
          <p:nvPr/>
        </p:nvPicPr>
        <p:blipFill>
          <a:blip r:embed="rId3"/>
          <a:srcRect t="13120"/>
          <a:stretch/>
        </p:blipFill>
        <p:spPr>
          <a:xfrm>
            <a:off x="3600000" y="2880000"/>
            <a:ext cx="5052960" cy="2469240"/>
          </a:xfrm>
          <a:prstGeom prst="rect">
            <a:avLst/>
          </a:prstGeom>
          <a:ln w="0">
            <a:noFill/>
          </a:ln>
        </p:spPr>
      </p:pic>
      <p:pic>
        <p:nvPicPr>
          <p:cNvPr id="478" name="Image 477"/>
          <p:cNvPicPr/>
          <p:nvPr/>
        </p:nvPicPr>
        <p:blipFill>
          <a:blip r:embed="rId4"/>
          <a:srcRect t="20615"/>
          <a:stretch/>
        </p:blipFill>
        <p:spPr>
          <a:xfrm>
            <a:off x="360000" y="2700000"/>
            <a:ext cx="3060000" cy="3240000"/>
          </a:xfrm>
          <a:prstGeom prst="rect">
            <a:avLst/>
          </a:prstGeom>
          <a:ln w="0">
            <a:noFill/>
          </a:ln>
        </p:spPr>
      </p:pic>
      <p:pic>
        <p:nvPicPr>
          <p:cNvPr id="479" name="Image 478"/>
          <p:cNvPicPr/>
          <p:nvPr/>
        </p:nvPicPr>
        <p:blipFill>
          <a:blip r:embed="rId5"/>
          <a:srcRect t="16594"/>
          <a:stretch/>
        </p:blipFill>
        <p:spPr>
          <a:xfrm>
            <a:off x="8808120" y="2520000"/>
            <a:ext cx="3251880" cy="3617640"/>
          </a:xfrm>
          <a:prstGeom prst="rect">
            <a:avLst/>
          </a:prstGeom>
          <a:ln w="0">
            <a:noFill/>
          </a:ln>
        </p:spPr>
      </p:pic>
      <p:sp>
        <p:nvSpPr>
          <p:cNvPr id="480" name="Connecteur droit 479"/>
          <p:cNvSpPr/>
          <p:nvPr/>
        </p:nvSpPr>
        <p:spPr>
          <a:xfrm flipV="1">
            <a:off x="7740000" y="4680000"/>
            <a:ext cx="2880000" cy="1800000"/>
          </a:xfrm>
          <a:prstGeom prst="line">
            <a:avLst/>
          </a:prstGeom>
          <a:ln w="72000">
            <a:solidFill>
              <a:srgbClr val="3465A4"/>
            </a:solidFill>
            <a:round/>
            <a:headEnd type="oval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1" name="Rectangle 480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2" name="Connecteur droit 481"/>
          <p:cNvSpPr/>
          <p:nvPr/>
        </p:nvSpPr>
        <p:spPr>
          <a:xfrm flipH="1" flipV="1">
            <a:off x="2700000" y="4320000"/>
            <a:ext cx="1216080" cy="2185560"/>
          </a:xfrm>
          <a:prstGeom prst="line">
            <a:avLst/>
          </a:prstGeom>
          <a:ln w="72000">
            <a:solidFill>
              <a:srgbClr val="EA7500"/>
            </a:solidFill>
            <a:round/>
            <a:headEnd type="oval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000" tIns="81000" rIns="126000" bIns="81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3" name="Rectangle 482"/>
          <p:cNvSpPr/>
          <p:nvPr/>
        </p:nvSpPr>
        <p:spPr>
          <a:xfrm>
            <a:off x="5147280" y="1524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4" name="Rectangle : coins arrondis 483"/>
          <p:cNvSpPr/>
          <p:nvPr/>
        </p:nvSpPr>
        <p:spPr>
          <a:xfrm>
            <a:off x="4994280" y="1493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Espace réservé du numéro de diapositive 10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064C4CA7-5F69-4FBA-A328-58A5EF287CA0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14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86" name="Image 485"/>
          <p:cNvPicPr/>
          <p:nvPr/>
        </p:nvPicPr>
        <p:blipFill>
          <a:blip r:embed="rId3"/>
          <a:srcRect t="13120" r="4703"/>
          <a:stretch/>
        </p:blipFill>
        <p:spPr>
          <a:xfrm>
            <a:off x="1440000" y="1356120"/>
            <a:ext cx="9359640" cy="4799880"/>
          </a:xfrm>
          <a:prstGeom prst="rect">
            <a:avLst/>
          </a:prstGeom>
          <a:ln w="0">
            <a:noFill/>
          </a:ln>
        </p:spPr>
      </p:pic>
      <p:sp>
        <p:nvSpPr>
          <p:cNvPr id="487" name="Rectangle 486"/>
          <p:cNvSpPr/>
          <p:nvPr/>
        </p:nvSpPr>
        <p:spPr>
          <a:xfrm>
            <a:off x="8963280" y="192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8" name="Rectangle : coins arrondis 487"/>
          <p:cNvSpPr/>
          <p:nvPr/>
        </p:nvSpPr>
        <p:spPr>
          <a:xfrm>
            <a:off x="8810280" y="161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89" name="Rectangle 488"/>
          <p:cNvSpPr/>
          <p:nvPr/>
        </p:nvSpPr>
        <p:spPr>
          <a:xfrm>
            <a:off x="360000" y="6101280"/>
            <a:ext cx="119880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Pasquier Antoine / </a:t>
            </a: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  <a:hlinkClick r:id="rId4"/>
              </a:rPr>
              <a:t>antoine.pasquier1@gmail.com</a:t>
            </a: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    06.74.19.35.29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Conclusion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27400" y="79920"/>
            <a:ext cx="10104480" cy="915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3200" b="1" strike="noStrike" spc="-1">
                <a:solidFill>
                  <a:srgbClr val="7EB929"/>
                </a:solidFill>
                <a:latin typeface="Arial"/>
              </a:rPr>
              <a:t>Situation géographique  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Espace réservé du numéro de diapositive 3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E28F0C7-B326-4AD2-8A14-E3B02BD8E534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2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377" name="Image 376"/>
          <p:cNvPicPr/>
          <p:nvPr/>
        </p:nvPicPr>
        <p:blipFill>
          <a:blip r:embed="rId3"/>
          <a:stretch/>
        </p:blipFill>
        <p:spPr>
          <a:xfrm>
            <a:off x="206280" y="1320120"/>
            <a:ext cx="4293720" cy="4008600"/>
          </a:xfrm>
          <a:prstGeom prst="rect">
            <a:avLst/>
          </a:prstGeom>
          <a:ln w="0">
            <a:noFill/>
          </a:ln>
        </p:spPr>
      </p:pic>
      <p:sp>
        <p:nvSpPr>
          <p:cNvPr id="378" name="Rectangle 377"/>
          <p:cNvSpPr/>
          <p:nvPr/>
        </p:nvSpPr>
        <p:spPr>
          <a:xfrm>
            <a:off x="360000" y="5580000"/>
            <a:ext cx="2916360" cy="21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800" b="1" i="1" strike="noStrike" spc="-1">
                <a:solidFill>
                  <a:srgbClr val="333333"/>
                </a:solidFill>
                <a:latin typeface="Arial"/>
              </a:rPr>
              <a:t>Pôle Bocage et Faune Sauvage</a:t>
            </a:r>
            <a:endParaRPr lang="fr-FR" sz="8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79" name="Ellipse 378"/>
          <p:cNvSpPr/>
          <p:nvPr/>
        </p:nvSpPr>
        <p:spPr>
          <a:xfrm>
            <a:off x="1332000" y="3023640"/>
            <a:ext cx="71280" cy="108000"/>
          </a:xfrm>
          <a:prstGeom prst="ellipse">
            <a:avLst/>
          </a:prstGeom>
          <a:solidFill>
            <a:srgbClr val="C5000B"/>
          </a:solidFill>
          <a:ln w="9360" cap="sq">
            <a:solidFill>
              <a:srgbClr val="8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29520" rIns="90000" bIns="2952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380" name="Image 379"/>
          <p:cNvPicPr/>
          <p:nvPr/>
        </p:nvPicPr>
        <p:blipFill>
          <a:blip r:embed="rId4"/>
          <a:stretch/>
        </p:blipFill>
        <p:spPr>
          <a:xfrm>
            <a:off x="4500000" y="1352880"/>
            <a:ext cx="4075920" cy="5151600"/>
          </a:xfrm>
          <a:prstGeom prst="rect">
            <a:avLst/>
          </a:prstGeom>
          <a:ln w="0">
            <a:noFill/>
          </a:ln>
        </p:spPr>
      </p:pic>
      <p:pic>
        <p:nvPicPr>
          <p:cNvPr id="381" name="Image 380"/>
          <p:cNvPicPr/>
          <p:nvPr/>
        </p:nvPicPr>
        <p:blipFill>
          <a:blip r:embed="rId5"/>
          <a:srcRect l="19995" t="29912" r="4999" b="24927"/>
          <a:stretch/>
        </p:blipFill>
        <p:spPr>
          <a:xfrm>
            <a:off x="8820000" y="1620360"/>
            <a:ext cx="3240000" cy="2699640"/>
          </a:xfrm>
          <a:prstGeom prst="rect">
            <a:avLst/>
          </a:prstGeom>
          <a:ln w="0">
            <a:noFill/>
          </a:ln>
        </p:spPr>
      </p:pic>
      <p:sp>
        <p:nvSpPr>
          <p:cNvPr id="382" name="Rectangle : coins arrondis 381"/>
          <p:cNvSpPr/>
          <p:nvPr/>
        </p:nvSpPr>
        <p:spPr>
          <a:xfrm>
            <a:off x="9360000" y="5220000"/>
            <a:ext cx="1980000" cy="120024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3" name="ZoneTexte 382"/>
          <p:cNvSpPr txBox="1"/>
          <p:nvPr/>
        </p:nvSpPr>
        <p:spPr>
          <a:xfrm>
            <a:off x="9180000" y="5385960"/>
            <a:ext cx="2413440" cy="78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Espace réservé du numéro de diapositive 8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2998200A-62E4-409E-8F0C-376407417266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3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252360" y="376200"/>
            <a:ext cx="864072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3000" b="1" strike="noStrike" spc="-1">
                <a:solidFill>
                  <a:srgbClr val="7EB929"/>
                </a:solidFill>
                <a:latin typeface="Arial"/>
              </a:rPr>
              <a:t>Caractéristiques environnementales :</a:t>
            </a:r>
            <a:endParaRPr lang="fr-FR" sz="3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8963280" y="19188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7" name="Rectangle : coins arrondis 386"/>
          <p:cNvSpPr/>
          <p:nvPr/>
        </p:nvSpPr>
        <p:spPr>
          <a:xfrm>
            <a:off x="8810280" y="16092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8" name="Rectangle 387"/>
          <p:cNvSpPr/>
          <p:nvPr/>
        </p:nvSpPr>
        <p:spPr>
          <a:xfrm>
            <a:off x="1835640" y="1620000"/>
            <a:ext cx="3384360" cy="176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Pédologie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 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1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schiste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arène granitique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terres « fortes » argileuses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7380000" y="1980000"/>
            <a:ext cx="3384720" cy="85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Dénivelé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 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1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- 50 mètres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0" name="Rectangle 389"/>
          <p:cNvSpPr/>
          <p:nvPr/>
        </p:nvSpPr>
        <p:spPr>
          <a:xfrm>
            <a:off x="1620000" y="4140000"/>
            <a:ext cx="3384360" cy="11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Cours d'eau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1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ruisseaux : 2500m.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rivière : 2300m.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1" name="Rectangle 390"/>
          <p:cNvSpPr/>
          <p:nvPr/>
        </p:nvSpPr>
        <p:spPr>
          <a:xfrm>
            <a:off x="6480000" y="4172760"/>
            <a:ext cx="4163400" cy="176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Pluviométrie annuelle 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 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1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- 800 à 900 millimètres / an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 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64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septembre/octobre 2023 : 285 millimètres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2" name="Connecteur droit 391"/>
          <p:cNvSpPr/>
          <p:nvPr/>
        </p:nvSpPr>
        <p:spPr>
          <a:xfrm>
            <a:off x="900000" y="3780000"/>
            <a:ext cx="1062000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5000" rIns="90000" bIns="-45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3" name="Connecteur droit 392"/>
          <p:cNvSpPr/>
          <p:nvPr/>
        </p:nvSpPr>
        <p:spPr>
          <a:xfrm>
            <a:off x="5940000" y="1260000"/>
            <a:ext cx="0" cy="52200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6660000" y="5040000"/>
            <a:ext cx="3780000" cy="1080000"/>
          </a:xfrm>
          <a:prstGeom prst="rect">
            <a:avLst/>
          </a:prstGeom>
          <a:noFill/>
          <a:ln w="0">
            <a:solidFill>
              <a:srgbClr val="FF4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27400" y="79920"/>
            <a:ext cx="10104480" cy="915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3200" b="1" strike="noStrike" spc="-1">
                <a:solidFill>
                  <a:srgbClr val="7EB929"/>
                </a:solidFill>
                <a:latin typeface="Arial"/>
              </a:rPr>
              <a:t>Pratiques agricoles :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Espace réservé du numéro de diapositive 2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D2A5EFB7-7703-4F1B-A2A4-D9618E509F03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4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428400" y="1224000"/>
            <a:ext cx="6336000" cy="25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Éleveur bovins viande « Blonde d'Aquitaine »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naisseur, 60 mères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- 1UGB/ha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insémination artificielle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autonomie alimentaire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- 1/3 en vente directe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398" name="Image 397"/>
          <p:cNvPicPr/>
          <p:nvPr/>
        </p:nvPicPr>
        <p:blipFill>
          <a:blip r:embed="rId3"/>
          <a:stretch/>
        </p:blipFill>
        <p:spPr>
          <a:xfrm>
            <a:off x="9720000" y="1440000"/>
            <a:ext cx="1959120" cy="2922480"/>
          </a:xfrm>
          <a:prstGeom prst="rect">
            <a:avLst/>
          </a:prstGeom>
          <a:ln w="0">
            <a:noFill/>
          </a:ln>
        </p:spPr>
      </p:pic>
      <p:pic>
        <p:nvPicPr>
          <p:cNvPr id="399" name="Image 398"/>
          <p:cNvPicPr/>
          <p:nvPr/>
        </p:nvPicPr>
        <p:blipFill>
          <a:blip r:embed="rId4"/>
          <a:stretch/>
        </p:blipFill>
        <p:spPr>
          <a:xfrm>
            <a:off x="4500000" y="2196720"/>
            <a:ext cx="4270320" cy="2483280"/>
          </a:xfrm>
          <a:prstGeom prst="rect">
            <a:avLst/>
          </a:prstGeom>
          <a:ln w="0">
            <a:noFill/>
          </a:ln>
        </p:spPr>
      </p:pic>
      <p:sp>
        <p:nvSpPr>
          <p:cNvPr id="400" name="Rectangle 399"/>
          <p:cNvSpPr/>
          <p:nvPr/>
        </p:nvSpPr>
        <p:spPr>
          <a:xfrm>
            <a:off x="496440" y="4471920"/>
            <a:ext cx="8496360" cy="13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Optimisation de l'herbe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 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Pâturage Tournant Dynamique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Double période de vêlages (automne, printemps)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01" name="Image 400"/>
          <p:cNvPicPr/>
          <p:nvPr/>
        </p:nvPicPr>
        <p:blipFill>
          <a:blip r:embed="rId5"/>
          <a:srcRect l="24725"/>
          <a:stretch/>
        </p:blipFill>
        <p:spPr>
          <a:xfrm>
            <a:off x="10224360" y="4788000"/>
            <a:ext cx="1295640" cy="1332000"/>
          </a:xfrm>
          <a:prstGeom prst="rect">
            <a:avLst/>
          </a:prstGeom>
          <a:ln w="0">
            <a:noFill/>
          </a:ln>
        </p:spPr>
      </p:pic>
      <p:sp>
        <p:nvSpPr>
          <p:cNvPr id="402" name="Rectangle : coins arrondis 401"/>
          <p:cNvSpPr/>
          <p:nvPr/>
        </p:nvSpPr>
        <p:spPr>
          <a:xfrm>
            <a:off x="8028000" y="205200"/>
            <a:ext cx="2014920" cy="78228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03" name="ZoneTexte 402"/>
          <p:cNvSpPr txBox="1"/>
          <p:nvPr/>
        </p:nvSpPr>
        <p:spPr>
          <a:xfrm>
            <a:off x="7846560" y="205200"/>
            <a:ext cx="2413440" cy="78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 algn="ctr"/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Espace réservé du numéro de diapositive 4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D3E65C30-598F-4C45-ADE1-7BD18F039767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5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graphicFrame>
        <p:nvGraphicFramePr>
          <p:cNvPr id="405" name="Graphique 404"/>
          <p:cNvGraphicFramePr/>
          <p:nvPr/>
        </p:nvGraphicFramePr>
        <p:xfrm>
          <a:off x="3968640" y="1715400"/>
          <a:ext cx="7962840" cy="340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6" name="Rectangle 405"/>
          <p:cNvSpPr/>
          <p:nvPr/>
        </p:nvSpPr>
        <p:spPr>
          <a:xfrm>
            <a:off x="6969060" y="3093233"/>
            <a:ext cx="68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Arial"/>
              </a:rPr>
              <a:t>46%</a:t>
            </a:r>
          </a:p>
        </p:txBody>
      </p:sp>
      <p:sp>
        <p:nvSpPr>
          <p:cNvPr id="407" name="Rectangle 406"/>
          <p:cNvSpPr/>
          <p:nvPr/>
        </p:nvSpPr>
        <p:spPr>
          <a:xfrm>
            <a:off x="6005520" y="2282702"/>
            <a:ext cx="68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rgbClr val="333333"/>
                </a:solidFill>
                <a:latin typeface="Arial"/>
              </a:rPr>
              <a:t>7%</a:t>
            </a:r>
            <a:endParaRPr lang="fr-FR" sz="2000" b="1" strike="noStrike" spc="-1" dirty="0">
              <a:solidFill>
                <a:srgbClr val="2A6099"/>
              </a:solidFill>
              <a:latin typeface="Arial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6095520" y="1677485"/>
            <a:ext cx="68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rgbClr val="333333"/>
                </a:solidFill>
                <a:latin typeface="Arial"/>
              </a:rPr>
              <a:t>3%</a:t>
            </a:r>
            <a:endParaRPr lang="fr-FR" sz="2000" b="1" strike="noStrike" spc="-1" dirty="0">
              <a:solidFill>
                <a:srgbClr val="2A6099"/>
              </a:solidFill>
              <a:latin typeface="Arial"/>
            </a:endParaRPr>
          </a:p>
        </p:txBody>
      </p:sp>
      <p:sp>
        <p:nvSpPr>
          <p:cNvPr id="409" name="Rectangle 408"/>
          <p:cNvSpPr/>
          <p:nvPr/>
        </p:nvSpPr>
        <p:spPr>
          <a:xfrm>
            <a:off x="6439140" y="1600265"/>
            <a:ext cx="50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rgbClr val="333333"/>
                </a:solidFill>
                <a:latin typeface="Arial"/>
              </a:rPr>
              <a:t>1%</a:t>
            </a:r>
            <a:endParaRPr lang="fr-FR" sz="2000" b="1" strike="noStrike" spc="-1" dirty="0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0" name="Rectangle 409"/>
          <p:cNvSpPr/>
          <p:nvPr/>
        </p:nvSpPr>
        <p:spPr>
          <a:xfrm>
            <a:off x="5552100" y="2648424"/>
            <a:ext cx="68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rgbClr val="333333"/>
                </a:solidFill>
                <a:latin typeface="Arial"/>
              </a:rPr>
              <a:t>9%</a:t>
            </a:r>
            <a:endParaRPr lang="fr-FR" sz="2000" b="1" strike="noStrike" spc="-1" dirty="0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5914980" y="3727244"/>
            <a:ext cx="6872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 dirty="0">
                <a:solidFill>
                  <a:schemeClr val="bg1"/>
                </a:solidFill>
                <a:latin typeface="Arial"/>
              </a:rPr>
              <a:t>34%</a:t>
            </a:r>
          </a:p>
        </p:txBody>
      </p:sp>
      <p:sp>
        <p:nvSpPr>
          <p:cNvPr id="412" name="Rectangle 411"/>
          <p:cNvSpPr/>
          <p:nvPr/>
        </p:nvSpPr>
        <p:spPr>
          <a:xfrm>
            <a:off x="252360" y="376200"/>
            <a:ext cx="8640720" cy="67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3200" b="1" strike="noStrike" spc="-1">
                <a:solidFill>
                  <a:srgbClr val="7EB929"/>
                </a:solidFill>
                <a:latin typeface="Arial"/>
              </a:rPr>
              <a:t>Pratiques agricoles :</a:t>
            </a:r>
            <a:endParaRPr lang="fr-FR" sz="3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3" name="ZoneTexte 412"/>
          <p:cNvSpPr txBox="1"/>
          <p:nvPr/>
        </p:nvSpPr>
        <p:spPr>
          <a:xfrm>
            <a:off x="9360000" y="5283000"/>
            <a:ext cx="2413440" cy="78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/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 algn="ctr"/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4" name="Rectangle : coins arrondis 413"/>
          <p:cNvSpPr/>
          <p:nvPr/>
        </p:nvSpPr>
        <p:spPr>
          <a:xfrm>
            <a:off x="9540000" y="5279760"/>
            <a:ext cx="1980000" cy="78552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320400" y="1160640"/>
            <a:ext cx="8459640" cy="161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u="sng" strike="noStrike" spc="-1">
                <a:solidFill>
                  <a:srgbClr val="333333"/>
                </a:solidFill>
                <a:uFillTx/>
                <a:latin typeface="Arial"/>
              </a:rPr>
              <a:t>Assolement</a:t>
            </a: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 :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- S.A.U. : 105 ha + 3 ha de bois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824400" y="2160000"/>
            <a:ext cx="3495600" cy="13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- sans labour depuis 2000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000" b="1" strike="noStrike" spc="-1">
                <a:solidFill>
                  <a:srgbClr val="333333"/>
                </a:solidFill>
                <a:latin typeface="Arial"/>
              </a:rPr>
              <a:t>- sans irrigation</a:t>
            </a: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  <a:p>
            <a:pPr marL="741240" lvl="1" indent="-268200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0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17" name="Image 416"/>
          <p:cNvPicPr/>
          <p:nvPr/>
        </p:nvPicPr>
        <p:blipFill>
          <a:blip r:embed="rId4"/>
          <a:srcRect r="55445"/>
          <a:stretch/>
        </p:blipFill>
        <p:spPr>
          <a:xfrm>
            <a:off x="1620000" y="3240000"/>
            <a:ext cx="2044440" cy="3182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Espace réservé du numéro de diapositive 6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19DB20D7-B759-4975-9247-08BA95F1118C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6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19" name="Rectangle 418"/>
          <p:cNvSpPr/>
          <p:nvPr/>
        </p:nvSpPr>
        <p:spPr>
          <a:xfrm>
            <a:off x="228600" y="341280"/>
            <a:ext cx="783756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Intégrer le bocage dans le système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20" name="Rectangle : coins arrondis 419"/>
          <p:cNvSpPr/>
          <p:nvPr/>
        </p:nvSpPr>
        <p:spPr>
          <a:xfrm>
            <a:off x="8640000" y="180000"/>
            <a:ext cx="1836720" cy="78012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8640000" y="18000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22" name="Image 421"/>
          <p:cNvPicPr/>
          <p:nvPr/>
        </p:nvPicPr>
        <p:blipFill>
          <a:blip r:embed="rId3"/>
          <a:stretch/>
        </p:blipFill>
        <p:spPr>
          <a:xfrm>
            <a:off x="425520" y="1109520"/>
            <a:ext cx="2938320" cy="4181760"/>
          </a:xfrm>
          <a:prstGeom prst="rect">
            <a:avLst/>
          </a:prstGeom>
          <a:ln w="0">
            <a:noFill/>
          </a:ln>
        </p:spPr>
      </p:pic>
      <p:sp>
        <p:nvSpPr>
          <p:cNvPr id="423" name="Rectangle 422"/>
          <p:cNvSpPr/>
          <p:nvPr/>
        </p:nvSpPr>
        <p:spPr>
          <a:xfrm>
            <a:off x="3459600" y="1512360"/>
            <a:ext cx="6440400" cy="242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0680" rIns="81720" bIns="406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u="sng" strike="noStrike" spc="-1">
                <a:solidFill>
                  <a:srgbClr val="333333"/>
                </a:solidFill>
                <a:uFillTx/>
                <a:latin typeface="Arial"/>
                <a:ea typeface="Microsoft YaHei"/>
              </a:rPr>
              <a:t>Reconquête du paysage bocager </a:t>
            </a: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: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Linéaire existant :  18 700 m.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Linéaire planté :        9300 m.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Total :                      28 000 m. soit 270m/ha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Lisière bois :                800 m.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Chemins : 2 700 m.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24" name="Image 423"/>
          <p:cNvPicPr/>
          <p:nvPr/>
        </p:nvPicPr>
        <p:blipFill>
          <a:blip r:embed="rId4"/>
          <a:stretch/>
        </p:blipFill>
        <p:spPr>
          <a:xfrm>
            <a:off x="6270120" y="3807000"/>
            <a:ext cx="1109880" cy="1305000"/>
          </a:xfrm>
          <a:prstGeom prst="rect">
            <a:avLst/>
          </a:prstGeom>
          <a:ln w="0">
            <a:noFill/>
          </a:ln>
        </p:spPr>
      </p:pic>
      <p:pic>
        <p:nvPicPr>
          <p:cNvPr id="425" name="Image 424"/>
          <p:cNvPicPr/>
          <p:nvPr/>
        </p:nvPicPr>
        <p:blipFill>
          <a:blip r:embed="rId5"/>
          <a:stretch/>
        </p:blipFill>
        <p:spPr>
          <a:xfrm>
            <a:off x="3970440" y="4176000"/>
            <a:ext cx="1616760" cy="82656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425"/>
          <p:cNvSpPr/>
          <p:nvPr/>
        </p:nvSpPr>
        <p:spPr>
          <a:xfrm>
            <a:off x="4536000" y="5394960"/>
            <a:ext cx="2614680" cy="87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0680" rIns="81720" bIns="4068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13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Maison Familiale La Grange</a:t>
            </a:r>
            <a:endParaRPr lang="fr-FR" sz="13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13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Maison Familiale Sèvreurope</a:t>
            </a:r>
            <a:endParaRPr lang="fr-FR" sz="13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13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Maison Familiale de Mauléon</a:t>
            </a:r>
            <a:endParaRPr lang="fr-FR" sz="13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13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Lycée Agricole des Sicaudières</a:t>
            </a:r>
            <a:endParaRPr lang="fr-FR" sz="13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27" name="Image 426"/>
          <p:cNvPicPr/>
          <p:nvPr/>
        </p:nvPicPr>
        <p:blipFill>
          <a:blip r:embed="rId6"/>
          <a:stretch/>
        </p:blipFill>
        <p:spPr>
          <a:xfrm>
            <a:off x="2532240" y="5378400"/>
            <a:ext cx="1560240" cy="993600"/>
          </a:xfrm>
          <a:prstGeom prst="rect">
            <a:avLst/>
          </a:prstGeom>
          <a:ln w="0">
            <a:noFill/>
          </a:ln>
        </p:spPr>
      </p:pic>
      <p:pic>
        <p:nvPicPr>
          <p:cNvPr id="428" name="Image 427"/>
          <p:cNvPicPr/>
          <p:nvPr/>
        </p:nvPicPr>
        <p:blipFill>
          <a:blip r:embed="rId7"/>
          <a:stretch/>
        </p:blipFill>
        <p:spPr>
          <a:xfrm>
            <a:off x="7380000" y="5374800"/>
            <a:ext cx="892800" cy="1123200"/>
          </a:xfrm>
          <a:prstGeom prst="rect">
            <a:avLst/>
          </a:prstGeom>
          <a:ln w="0">
            <a:noFill/>
          </a:ln>
        </p:spPr>
      </p:pic>
      <p:pic>
        <p:nvPicPr>
          <p:cNvPr id="429" name="Image 428"/>
          <p:cNvPicPr/>
          <p:nvPr/>
        </p:nvPicPr>
        <p:blipFill>
          <a:blip r:embed="rId8"/>
          <a:stretch/>
        </p:blipFill>
        <p:spPr>
          <a:xfrm>
            <a:off x="9342000" y="3420000"/>
            <a:ext cx="2718000" cy="1800000"/>
          </a:xfrm>
          <a:prstGeom prst="rect">
            <a:avLst/>
          </a:prstGeom>
          <a:ln w="0">
            <a:noFill/>
          </a:ln>
        </p:spPr>
      </p:pic>
      <p:pic>
        <p:nvPicPr>
          <p:cNvPr id="430" name="Image 429"/>
          <p:cNvPicPr/>
          <p:nvPr/>
        </p:nvPicPr>
        <p:blipFill>
          <a:blip r:embed="rId9"/>
          <a:stretch/>
        </p:blipFill>
        <p:spPr>
          <a:xfrm>
            <a:off x="11049840" y="3464280"/>
            <a:ext cx="975960" cy="675720"/>
          </a:xfrm>
          <a:prstGeom prst="rect">
            <a:avLst/>
          </a:prstGeom>
          <a:ln w="0">
            <a:noFill/>
          </a:ln>
        </p:spPr>
      </p:pic>
      <p:sp>
        <p:nvSpPr>
          <p:cNvPr id="431" name="ZoneTexte 430"/>
          <p:cNvSpPr txBox="1"/>
          <p:nvPr/>
        </p:nvSpPr>
        <p:spPr>
          <a:xfrm>
            <a:off x="9900000" y="5400000"/>
            <a:ext cx="162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>
                <a:solidFill>
                  <a:srgbClr val="2A6099"/>
                </a:solidFill>
                <a:latin typeface="Arial"/>
              </a:rPr>
              <a:t>20 mares</a:t>
            </a:r>
          </a:p>
        </p:txBody>
      </p:sp>
      <p:sp>
        <p:nvSpPr>
          <p:cNvPr id="432" name="Rectangle 431"/>
          <p:cNvSpPr/>
          <p:nvPr/>
        </p:nvSpPr>
        <p:spPr>
          <a:xfrm>
            <a:off x="8100000" y="1512360"/>
            <a:ext cx="3968280" cy="108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0680" rIns="81720" bIns="4068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4 Hectares d’agroforesterie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333333"/>
                </a:solidFill>
                <a:latin typeface="Arial"/>
                <a:ea typeface="Microsoft YaHei"/>
              </a:rPr>
              <a:t> intra-parcellaire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Espace réservé du numéro de diapositive 7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AD480FDD-11E6-421F-A541-FC28672A7AFE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7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34" name="Image 433"/>
          <p:cNvPicPr/>
          <p:nvPr/>
        </p:nvPicPr>
        <p:blipFill>
          <a:blip r:embed="rId3"/>
          <a:srcRect t="42328"/>
          <a:stretch/>
        </p:blipFill>
        <p:spPr>
          <a:xfrm>
            <a:off x="900000" y="1440000"/>
            <a:ext cx="6120000" cy="5022360"/>
          </a:xfrm>
          <a:prstGeom prst="rect">
            <a:avLst/>
          </a:prstGeom>
          <a:ln w="0">
            <a:noFill/>
          </a:ln>
        </p:spPr>
      </p:pic>
      <p:sp>
        <p:nvSpPr>
          <p:cNvPr id="435" name="Connecteur droit 434"/>
          <p:cNvSpPr/>
          <p:nvPr/>
        </p:nvSpPr>
        <p:spPr>
          <a:xfrm>
            <a:off x="1080000" y="1440000"/>
            <a:ext cx="5760000" cy="0"/>
          </a:xfrm>
          <a:prstGeom prst="line">
            <a:avLst/>
          </a:prstGeom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-63000" rIns="108000" bIns="-630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36" name="Image 435"/>
          <p:cNvPicPr/>
          <p:nvPr/>
        </p:nvPicPr>
        <p:blipFill>
          <a:blip r:embed="rId4"/>
          <a:srcRect t="22340" r="33545" b="25160"/>
          <a:stretch/>
        </p:blipFill>
        <p:spPr>
          <a:xfrm>
            <a:off x="7920360" y="1980000"/>
            <a:ext cx="3419640" cy="3599640"/>
          </a:xfrm>
          <a:prstGeom prst="rect">
            <a:avLst/>
          </a:prstGeom>
          <a:ln w="36000">
            <a:solidFill>
              <a:srgbClr val="000000"/>
            </a:solidFill>
            <a:round/>
          </a:ln>
        </p:spPr>
      </p:pic>
      <p:sp>
        <p:nvSpPr>
          <p:cNvPr id="437" name="Rectangle 436"/>
          <p:cNvSpPr/>
          <p:nvPr/>
        </p:nvSpPr>
        <p:spPr>
          <a:xfrm>
            <a:off x="228600" y="341280"/>
            <a:ext cx="783756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Intégrer le bocage dans le système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38" name="Rectangle 437"/>
          <p:cNvSpPr/>
          <p:nvPr/>
        </p:nvSpPr>
        <p:spPr>
          <a:xfrm>
            <a:off x="8963280" y="192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39" name="Rectangle : coins arrondis 438"/>
          <p:cNvSpPr/>
          <p:nvPr/>
        </p:nvSpPr>
        <p:spPr>
          <a:xfrm>
            <a:off x="8810280" y="161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Espace réservé du numéro de diapositive 5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3BF5AF8A-F1F9-4C77-9A3F-F1C0D6E50B97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8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41" name="Image 440"/>
          <p:cNvPicPr/>
          <p:nvPr/>
        </p:nvPicPr>
        <p:blipFill>
          <a:blip r:embed="rId3"/>
          <a:srcRect l="18504" t="37907" r="50488" b="23927"/>
          <a:stretch/>
        </p:blipFill>
        <p:spPr>
          <a:xfrm>
            <a:off x="720360" y="1440360"/>
            <a:ext cx="7019640" cy="4859640"/>
          </a:xfrm>
          <a:prstGeom prst="rect">
            <a:avLst/>
          </a:prstGeom>
          <a:ln w="0">
            <a:noFill/>
          </a:ln>
        </p:spPr>
      </p:pic>
      <p:pic>
        <p:nvPicPr>
          <p:cNvPr id="442" name="Image 441"/>
          <p:cNvPicPr/>
          <p:nvPr/>
        </p:nvPicPr>
        <p:blipFill>
          <a:blip r:embed="rId4"/>
          <a:stretch/>
        </p:blipFill>
        <p:spPr>
          <a:xfrm>
            <a:off x="5932440" y="1620000"/>
            <a:ext cx="1447560" cy="1447560"/>
          </a:xfrm>
          <a:prstGeom prst="rect">
            <a:avLst/>
          </a:prstGeom>
          <a:ln w="0">
            <a:noFill/>
          </a:ln>
        </p:spPr>
      </p:pic>
      <p:sp>
        <p:nvSpPr>
          <p:cNvPr id="443" name="Rectangle 442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pic>
        <p:nvPicPr>
          <p:cNvPr id="444" name="Image 443"/>
          <p:cNvPicPr/>
          <p:nvPr/>
        </p:nvPicPr>
        <p:blipFill>
          <a:blip r:embed="rId5"/>
          <a:stretch/>
        </p:blipFill>
        <p:spPr>
          <a:xfrm>
            <a:off x="8127720" y="3060000"/>
            <a:ext cx="1232280" cy="1478880"/>
          </a:xfrm>
          <a:prstGeom prst="rect">
            <a:avLst/>
          </a:prstGeom>
          <a:ln w="0">
            <a:noFill/>
          </a:ln>
        </p:spPr>
      </p:pic>
      <p:pic>
        <p:nvPicPr>
          <p:cNvPr id="445" name="Image 444"/>
          <p:cNvPicPr/>
          <p:nvPr/>
        </p:nvPicPr>
        <p:blipFill>
          <a:blip r:embed="rId6"/>
          <a:stretch/>
        </p:blipFill>
        <p:spPr>
          <a:xfrm>
            <a:off x="7920000" y="5040000"/>
            <a:ext cx="2215440" cy="900000"/>
          </a:xfrm>
          <a:prstGeom prst="rect">
            <a:avLst/>
          </a:prstGeom>
          <a:ln w="0">
            <a:noFill/>
          </a:ln>
        </p:spPr>
      </p:pic>
      <p:pic>
        <p:nvPicPr>
          <p:cNvPr id="446" name="Image 445"/>
          <p:cNvPicPr/>
          <p:nvPr/>
        </p:nvPicPr>
        <p:blipFill>
          <a:blip r:embed="rId7"/>
          <a:stretch/>
        </p:blipFill>
        <p:spPr>
          <a:xfrm>
            <a:off x="10620000" y="5040000"/>
            <a:ext cx="896040" cy="900000"/>
          </a:xfrm>
          <a:prstGeom prst="rect">
            <a:avLst/>
          </a:prstGeom>
          <a:ln w="0">
            <a:noFill/>
          </a:ln>
        </p:spPr>
      </p:pic>
      <p:pic>
        <p:nvPicPr>
          <p:cNvPr id="447" name="Image 446"/>
          <p:cNvPicPr/>
          <p:nvPr/>
        </p:nvPicPr>
        <p:blipFill>
          <a:blip r:embed="rId8"/>
          <a:stretch/>
        </p:blipFill>
        <p:spPr>
          <a:xfrm>
            <a:off x="9740160" y="3060000"/>
            <a:ext cx="1959840" cy="1260000"/>
          </a:xfrm>
          <a:prstGeom prst="rect">
            <a:avLst/>
          </a:prstGeom>
          <a:ln w="0">
            <a:noFill/>
          </a:ln>
        </p:spPr>
      </p:pic>
      <p:sp>
        <p:nvSpPr>
          <p:cNvPr id="448" name="Rectangle 447"/>
          <p:cNvSpPr/>
          <p:nvPr/>
        </p:nvSpPr>
        <p:spPr>
          <a:xfrm>
            <a:off x="8963280" y="1632240"/>
            <a:ext cx="1836720" cy="60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200" b="1" strike="noStrike" spc="-1">
                <a:solidFill>
                  <a:srgbClr val="000000"/>
                </a:solidFill>
                <a:latin typeface="Ink Free"/>
              </a:rPr>
              <a:t>La Ferme du Forgineau</a:t>
            </a:r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49" name="Rectangle : coins arrondis 448"/>
          <p:cNvSpPr/>
          <p:nvPr/>
        </p:nvSpPr>
        <p:spPr>
          <a:xfrm>
            <a:off x="8810280" y="1601280"/>
            <a:ext cx="2086920" cy="756000"/>
          </a:xfrm>
          <a:prstGeom prst="roundRect">
            <a:avLst>
              <a:gd name="adj" fmla="val 236"/>
            </a:avLst>
          </a:prstGeom>
          <a:noFill/>
          <a:ln w="9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noAutofit/>
          </a:bodyPr>
          <a:lstStyle/>
          <a:p>
            <a:endParaRPr lang="fr-FR" sz="2200" b="1" strike="noStrike" spc="-1">
              <a:solidFill>
                <a:srgbClr val="2A6099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Espace réservé du numéro de diapositive 12"/>
          <p:cNvSpPr/>
          <p:nvPr/>
        </p:nvSpPr>
        <p:spPr>
          <a:xfrm>
            <a:off x="11376720" y="6309360"/>
            <a:ext cx="730800" cy="395640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FC686987-1FE4-42E6-8F74-E9DDAB5153FF}" type="slidenum">
              <a:rPr lang="fr-FR" sz="1600" b="0" strike="noStrike" spc="-1">
                <a:solidFill>
                  <a:srgbClr val="E9E5DC"/>
                </a:solidFill>
                <a:latin typeface="Century Gothic"/>
                <a:ea typeface="DejaVu Sans"/>
              </a:rPr>
              <a:t>9</a:t>
            </a:fld>
            <a:endParaRPr lang="fr-FR" sz="16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51" name="Rectangle 450"/>
          <p:cNvSpPr/>
          <p:nvPr/>
        </p:nvSpPr>
        <p:spPr>
          <a:xfrm>
            <a:off x="48600" y="341280"/>
            <a:ext cx="11651400" cy="61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2480" rIns="81720" bIns="4248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fr-FR" sz="2900" b="1" strike="noStrike" spc="-1">
                <a:solidFill>
                  <a:srgbClr val="7EB929"/>
                </a:solidFill>
                <a:latin typeface="Arial"/>
                <a:ea typeface="Microsoft YaHei"/>
              </a:rPr>
              <a:t>Restauration et valorisation de l’Ouin et de ses zones humides</a:t>
            </a:r>
            <a:endParaRPr lang="fr-FR" sz="2900" b="1" strike="noStrike" spc="-1">
              <a:solidFill>
                <a:srgbClr val="2A6099"/>
              </a:solidFill>
              <a:latin typeface="Arial"/>
            </a:endParaRPr>
          </a:p>
        </p:txBody>
      </p:sp>
      <p:sp>
        <p:nvSpPr>
          <p:cNvPr id="452" name="ZoneTexte 451"/>
          <p:cNvSpPr txBox="1"/>
          <p:nvPr/>
        </p:nvSpPr>
        <p:spPr>
          <a:xfrm>
            <a:off x="540000" y="2718000"/>
            <a:ext cx="8460000" cy="41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Contrat Territorial Eau 2021/2023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Coût : 110 000 € (hors maîtrise d’œuvre)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Agence de l’Eau Loire-Bretagne 50 %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Région Nouvelle Aquitaine 20 %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Conseil Départemental des Deux-Sèvres 10 %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Établissement Territorial du Bassin de la Sèvre Nantaise 20 % </a:t>
            </a:r>
          </a:p>
        </p:txBody>
      </p:sp>
      <p:pic>
        <p:nvPicPr>
          <p:cNvPr id="453" name="Image 452"/>
          <p:cNvPicPr/>
          <p:nvPr/>
        </p:nvPicPr>
        <p:blipFill>
          <a:blip r:embed="rId3"/>
          <a:stretch/>
        </p:blipFill>
        <p:spPr>
          <a:xfrm>
            <a:off x="7767720" y="2880000"/>
            <a:ext cx="1232280" cy="1478880"/>
          </a:xfrm>
          <a:prstGeom prst="rect">
            <a:avLst/>
          </a:prstGeom>
          <a:ln w="0">
            <a:noFill/>
          </a:ln>
        </p:spPr>
      </p:pic>
      <p:pic>
        <p:nvPicPr>
          <p:cNvPr id="454" name="Image 453"/>
          <p:cNvPicPr/>
          <p:nvPr/>
        </p:nvPicPr>
        <p:blipFill>
          <a:blip r:embed="rId4"/>
          <a:stretch/>
        </p:blipFill>
        <p:spPr>
          <a:xfrm>
            <a:off x="7560000" y="4860000"/>
            <a:ext cx="2215440" cy="900000"/>
          </a:xfrm>
          <a:prstGeom prst="rect">
            <a:avLst/>
          </a:prstGeom>
          <a:ln w="0">
            <a:noFill/>
          </a:ln>
        </p:spPr>
      </p:pic>
      <p:pic>
        <p:nvPicPr>
          <p:cNvPr id="455" name="Image 454"/>
          <p:cNvPicPr/>
          <p:nvPr/>
        </p:nvPicPr>
        <p:blipFill>
          <a:blip r:embed="rId5"/>
          <a:stretch/>
        </p:blipFill>
        <p:spPr>
          <a:xfrm>
            <a:off x="10260000" y="4860000"/>
            <a:ext cx="896040" cy="900000"/>
          </a:xfrm>
          <a:prstGeom prst="rect">
            <a:avLst/>
          </a:prstGeom>
          <a:ln w="0">
            <a:noFill/>
          </a:ln>
        </p:spPr>
      </p:pic>
      <p:pic>
        <p:nvPicPr>
          <p:cNvPr id="456" name="Image 455"/>
          <p:cNvPicPr/>
          <p:nvPr/>
        </p:nvPicPr>
        <p:blipFill>
          <a:blip r:embed="rId6"/>
          <a:stretch/>
        </p:blipFill>
        <p:spPr>
          <a:xfrm>
            <a:off x="9380160" y="2880000"/>
            <a:ext cx="1959840" cy="1260000"/>
          </a:xfrm>
          <a:prstGeom prst="rect">
            <a:avLst/>
          </a:prstGeom>
          <a:ln w="0">
            <a:noFill/>
          </a:ln>
        </p:spPr>
      </p:pic>
      <p:sp>
        <p:nvSpPr>
          <p:cNvPr id="457" name="ZoneTexte 456"/>
          <p:cNvSpPr txBox="1"/>
          <p:nvPr/>
        </p:nvSpPr>
        <p:spPr>
          <a:xfrm>
            <a:off x="180000" y="1142640"/>
            <a:ext cx="11520000" cy="1027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Programme d’Action :</a:t>
            </a:r>
          </a:p>
          <a:p>
            <a:endParaRPr lang="fr-FR" sz="2200" b="1" strike="noStrike" spc="-1" dirty="0">
              <a:solidFill>
                <a:srgbClr val="2A6099"/>
              </a:solidFill>
              <a:latin typeface="Arial"/>
            </a:endParaRPr>
          </a:p>
          <a:p>
            <a:pPr algn="ctr"/>
            <a:r>
              <a:rPr lang="fr-FR" sz="2200" b="1" strike="noStrike" spc="-1" dirty="0">
                <a:solidFill>
                  <a:srgbClr val="2A6099"/>
                </a:solidFill>
                <a:latin typeface="Arial"/>
              </a:rPr>
              <a:t> Reconquête de la qualité de l’eau et des milieux aquatiques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tiguïté">
  <a:themeElements>
    <a:clrScheme name="Personnalisé 4">
      <a:dk1>
        <a:srgbClr val="000000"/>
      </a:dk1>
      <a:lt1>
        <a:srgbClr val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iguïté">
  <a:themeElements>
    <a:clrScheme name="Personnalisé 4">
      <a:dk1>
        <a:srgbClr val="000000"/>
      </a:dk1>
      <a:lt1>
        <a:srgbClr val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77F77"/>
      </a:dk2>
      <a:lt2>
        <a:srgbClr val="E9E5DC"/>
      </a:lt2>
      <a:accent1>
        <a:srgbClr val="9DA79D"/>
      </a:accent1>
      <a:accent2>
        <a:srgbClr val="BCD025"/>
      </a:accent2>
      <a:accent3>
        <a:srgbClr val="FF7C80"/>
      </a:accent3>
      <a:accent4>
        <a:srgbClr val="8FAC25"/>
      </a:accent4>
      <a:accent5>
        <a:srgbClr val="B58C8D"/>
      </a:accent5>
      <a:accent6>
        <a:srgbClr val="855D5D"/>
      </a:accent6>
      <a:hlink>
        <a:srgbClr val="FF9933"/>
      </a:hlink>
      <a:folHlink>
        <a:srgbClr val="DED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18260</TotalTime>
  <Words>454</Words>
  <Application>Microsoft Office PowerPoint</Application>
  <PresentationFormat>Grand écran</PresentationFormat>
  <Paragraphs>140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14</vt:i4>
      </vt:variant>
    </vt:vector>
  </HeadingPairs>
  <TitlesOfParts>
    <vt:vector size="28" baseType="lpstr">
      <vt:lpstr>Arial</vt:lpstr>
      <vt:lpstr>Century Gothic</vt:lpstr>
      <vt:lpstr>Ink Free</vt:lpstr>
      <vt:lpstr>Symbol</vt:lpstr>
      <vt:lpstr>Times New Roman</vt:lpstr>
      <vt:lpstr>Wingdings</vt:lpstr>
      <vt:lpstr>Contiguïté</vt:lpstr>
      <vt:lpstr>Contiguïté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Situation géographique  </vt:lpstr>
      <vt:lpstr>Présentation PowerPoint</vt:lpstr>
      <vt:lpstr>Pratiques agricoles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Olivier VAN DEN BOSSCHE</dc:creator>
  <dc:description/>
  <cp:lastModifiedBy>AFAC PDL</cp:lastModifiedBy>
  <cp:revision>851</cp:revision>
  <cp:lastPrinted>2021-04-02T11:02:24Z</cp:lastPrinted>
  <dcterms:created xsi:type="dcterms:W3CDTF">2016-11-11T20:43:53Z</dcterms:created>
  <dcterms:modified xsi:type="dcterms:W3CDTF">2023-11-14T13:18:38Z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</vt:i4>
  </property>
  <property fmtid="{D5CDD505-2E9C-101B-9397-08002B2CF9AE}" pid="3" name="PresentationFormat">
    <vt:lpwstr>Personnalisé</vt:lpwstr>
  </property>
  <property fmtid="{D5CDD505-2E9C-101B-9397-08002B2CF9AE}" pid="4" name="Slides">
    <vt:i4>3</vt:i4>
  </property>
</Properties>
</file>